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1121" r:id="rId4"/>
    <p:sldId id="2147374160" r:id="rId5"/>
    <p:sldId id="1269" r:id="rId6"/>
    <p:sldId id="2147374171" r:id="rId7"/>
    <p:sldId id="2147374172" r:id="rId8"/>
    <p:sldId id="1270" r:id="rId9"/>
    <p:sldId id="1272" r:id="rId10"/>
    <p:sldId id="1268" r:id="rId11"/>
    <p:sldId id="1271" r:id="rId12"/>
    <p:sldId id="263" r:id="rId13"/>
    <p:sldId id="26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4F27E"/>
    <a:srgbClr val="E8A043"/>
    <a:srgbClr val="E99B52"/>
    <a:srgbClr val="ED7345"/>
    <a:srgbClr val="EC8859"/>
    <a:srgbClr val="B47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4D753-3C5B-BA06-BC3A-F3747D6B0E73}" v="2" dt="2024-05-29T20:46:49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Ocampo Saenz" userId="S::aocampo@dnp.gov.co::e34e8a8d-c955-4f4f-8de0-1476304d08f2" providerId="AD" clId="Web-{8954D753-3C5B-BA06-BC3A-F3747D6B0E73}"/>
    <pc:docChg chg="modSld">
      <pc:chgData name="Andres Ocampo Saenz" userId="S::aocampo@dnp.gov.co::e34e8a8d-c955-4f4f-8de0-1476304d08f2" providerId="AD" clId="Web-{8954D753-3C5B-BA06-BC3A-F3747D6B0E73}" dt="2024-05-29T20:46:49.279" v="1" actId="1076"/>
      <pc:docMkLst>
        <pc:docMk/>
      </pc:docMkLst>
      <pc:sldChg chg="modSp">
        <pc:chgData name="Andres Ocampo Saenz" userId="S::aocampo@dnp.gov.co::e34e8a8d-c955-4f4f-8de0-1476304d08f2" providerId="AD" clId="Web-{8954D753-3C5B-BA06-BC3A-F3747D6B0E73}" dt="2024-05-29T20:46:49.279" v="1" actId="1076"/>
        <pc:sldMkLst>
          <pc:docMk/>
          <pc:sldMk cId="3086133191" sldId="2147374171"/>
        </pc:sldMkLst>
        <pc:spChg chg="mod">
          <ac:chgData name="Andres Ocampo Saenz" userId="S::aocampo@dnp.gov.co::e34e8a8d-c955-4f4f-8de0-1476304d08f2" providerId="AD" clId="Web-{8954D753-3C5B-BA06-BC3A-F3747D6B0E73}" dt="2024-05-29T20:46:16.935" v="0" actId="1076"/>
          <ac:spMkLst>
            <pc:docMk/>
            <pc:sldMk cId="3086133191" sldId="2147374171"/>
            <ac:spMk id="6" creationId="{F1B1D710-7FCF-8B0A-27C3-54D2C93B5EDB}"/>
          </ac:spMkLst>
        </pc:spChg>
        <pc:spChg chg="mod">
          <ac:chgData name="Andres Ocampo Saenz" userId="S::aocampo@dnp.gov.co::e34e8a8d-c955-4f4f-8de0-1476304d08f2" providerId="AD" clId="Web-{8954D753-3C5B-BA06-BC3A-F3747D6B0E73}" dt="2024-05-29T20:46:49.279" v="1" actId="1076"/>
          <ac:spMkLst>
            <pc:docMk/>
            <pc:sldMk cId="3086133191" sldId="2147374171"/>
            <ac:spMk id="10" creationId="{4A35057B-C777-8FF5-723D-A74EED2F2F5D}"/>
          </ac:spMkLst>
        </pc:spChg>
      </pc:sldChg>
    </pc:docChg>
  </pc:docChgLst>
  <pc:docChgLst>
    <pc:chgData name="Andres Ocampo Saenz" userId="S::aocampo@dnp.gov.co::e34e8a8d-c955-4f4f-8de0-1476304d08f2" providerId="AD" clId="Web-{F7795D61-42DE-2FE2-9926-C47FB303AE32}"/>
    <pc:docChg chg="addSld delSld">
      <pc:chgData name="Andres Ocampo Saenz" userId="S::aocampo@dnp.gov.co::e34e8a8d-c955-4f4f-8de0-1476304d08f2" providerId="AD" clId="Web-{F7795D61-42DE-2FE2-9926-C47FB303AE32}" dt="2024-05-14T16:06:33.035" v="50"/>
      <pc:docMkLst>
        <pc:docMk/>
      </pc:docMkLst>
      <pc:sldChg chg="add del">
        <pc:chgData name="Andres Ocampo Saenz" userId="S::aocampo@dnp.gov.co::e34e8a8d-c955-4f4f-8de0-1476304d08f2" providerId="AD" clId="Web-{F7795D61-42DE-2FE2-9926-C47FB303AE32}" dt="2024-05-14T16:06:33.035" v="50"/>
        <pc:sldMkLst>
          <pc:docMk/>
          <pc:sldMk cId="1713761768" sldId="1121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72" v="43"/>
        <pc:sldMkLst>
          <pc:docMk/>
          <pc:sldMk cId="4242207012" sldId="1268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3.003" v="48"/>
        <pc:sldMkLst>
          <pc:docMk/>
          <pc:sldMk cId="3522737080" sldId="1269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88" v="45"/>
        <pc:sldMkLst>
          <pc:docMk/>
          <pc:sldMk cId="1426822948" sldId="1270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72" v="42"/>
        <pc:sldMkLst>
          <pc:docMk/>
          <pc:sldMk cId="643182694" sldId="1271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88" v="44"/>
        <pc:sldMkLst>
          <pc:docMk/>
          <pc:sldMk cId="3226128932" sldId="1272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830" v="11"/>
        <pc:sldMkLst>
          <pc:docMk/>
          <pc:sldMk cId="2250394515" sldId="3692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3.019" v="49"/>
        <pc:sldMkLst>
          <pc:docMk/>
          <pc:sldMk cId="3052981296" sldId="2147374160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658" v="10"/>
        <pc:sldMkLst>
          <pc:docMk/>
          <pc:sldMk cId="2436823535" sldId="2147374161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627" v="9"/>
        <pc:sldMkLst>
          <pc:docMk/>
          <pc:sldMk cId="4145064831" sldId="2147374162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80" v="2"/>
        <pc:sldMkLst>
          <pc:docMk/>
          <pc:sldMk cId="4072639759" sldId="2147374163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845" v="12"/>
        <pc:sldMkLst>
          <pc:docMk/>
          <pc:sldMk cId="3194748888" sldId="2147374167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877" v="14"/>
        <pc:sldMkLst>
          <pc:docMk/>
          <pc:sldMk cId="2872958179" sldId="2147374168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80" v="1"/>
        <pc:sldMkLst>
          <pc:docMk/>
          <pc:sldMk cId="4113653221" sldId="2147374169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88" v="47"/>
        <pc:sldMkLst>
          <pc:docMk/>
          <pc:sldMk cId="3086133191" sldId="2147374171"/>
        </pc:sldMkLst>
      </pc:sldChg>
      <pc:sldChg chg="add del">
        <pc:chgData name="Andres Ocampo Saenz" userId="S::aocampo@dnp.gov.co::e34e8a8d-c955-4f4f-8de0-1476304d08f2" providerId="AD" clId="Web-{F7795D61-42DE-2FE2-9926-C47FB303AE32}" dt="2024-05-14T16:06:32.988" v="46"/>
        <pc:sldMkLst>
          <pc:docMk/>
          <pc:sldMk cId="445485943" sldId="2147374172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80" v="0"/>
        <pc:sldMkLst>
          <pc:docMk/>
          <pc:sldMk cId="592906135" sldId="2147374172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8"/>
        <pc:sldMkLst>
          <pc:docMk/>
          <pc:sldMk cId="2997680412" sldId="2147374173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7"/>
        <pc:sldMkLst>
          <pc:docMk/>
          <pc:sldMk cId="719633240" sldId="2147374175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6"/>
        <pc:sldMkLst>
          <pc:docMk/>
          <pc:sldMk cId="3562844466" sldId="2147374176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5"/>
        <pc:sldMkLst>
          <pc:docMk/>
          <pc:sldMk cId="3077068409" sldId="2147374177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4"/>
        <pc:sldMkLst>
          <pc:docMk/>
          <pc:sldMk cId="1640959038" sldId="2147374178"/>
        </pc:sldMkLst>
      </pc:sldChg>
      <pc:sldChg chg="del">
        <pc:chgData name="Andres Ocampo Saenz" userId="S::aocampo@dnp.gov.co::e34e8a8d-c955-4f4f-8de0-1476304d08f2" providerId="AD" clId="Web-{F7795D61-42DE-2FE2-9926-C47FB303AE32}" dt="2024-05-14T16:05:25.595" v="3"/>
        <pc:sldMkLst>
          <pc:docMk/>
          <pc:sldMk cId="303840299" sldId="2147374179"/>
        </pc:sldMkLst>
      </pc:sldChg>
      <pc:sldMasterChg chg="addSldLayout delSldLayout">
        <pc:chgData name="Andres Ocampo Saenz" userId="S::aocampo@dnp.gov.co::e34e8a8d-c955-4f4f-8de0-1476304d08f2" providerId="AD" clId="Web-{F7795D61-42DE-2FE2-9926-C47FB303AE32}" dt="2024-05-14T16:06:33.035" v="50"/>
        <pc:sldMasterMkLst>
          <pc:docMk/>
          <pc:sldMasterMk cId="1326068950" sldId="2147483648"/>
        </pc:sldMasterMkLst>
        <pc:sldLayoutChg chg="add del">
          <pc:chgData name="Andres Ocampo Saenz" userId="S::aocampo@dnp.gov.co::e34e8a8d-c955-4f4f-8de0-1476304d08f2" providerId="AD" clId="Web-{F7795D61-42DE-2FE2-9926-C47FB303AE32}" dt="2024-05-14T16:06:18.222" v="32"/>
          <pc:sldLayoutMkLst>
            <pc:docMk/>
            <pc:sldMasterMk cId="1326068950" sldId="2147483648"/>
            <pc:sldLayoutMk cId="3257367799" sldId="2147483662"/>
          </pc:sldLayoutMkLst>
        </pc:sldLayoutChg>
        <pc:sldLayoutChg chg="add del">
          <pc:chgData name="Andres Ocampo Saenz" userId="S::aocampo@dnp.gov.co::e34e8a8d-c955-4f4f-8de0-1476304d08f2" providerId="AD" clId="Web-{F7795D61-42DE-2FE2-9926-C47FB303AE32}" dt="2024-05-14T16:06:33.035" v="50"/>
          <pc:sldLayoutMkLst>
            <pc:docMk/>
            <pc:sldMasterMk cId="1326068950" sldId="2147483648"/>
            <pc:sldLayoutMk cId="3280064916" sldId="2147483662"/>
          </pc:sldLayoutMkLst>
        </pc:sldLayoutChg>
        <pc:sldLayoutChg chg="add del">
          <pc:chgData name="Andres Ocampo Saenz" userId="S::aocampo@dnp.gov.co::e34e8a8d-c955-4f4f-8de0-1476304d08f2" providerId="AD" clId="Web-{F7795D61-42DE-2FE2-9926-C47FB303AE32}" dt="2024-05-14T16:06:33.019" v="49"/>
          <pc:sldLayoutMkLst>
            <pc:docMk/>
            <pc:sldMasterMk cId="1326068950" sldId="2147483648"/>
            <pc:sldLayoutMk cId="1425700619" sldId="2147483663"/>
          </pc:sldLayoutMkLst>
        </pc:sldLayoutChg>
        <pc:sldLayoutChg chg="add del">
          <pc:chgData name="Andres Ocampo Saenz" userId="S::aocampo@dnp.gov.co::e34e8a8d-c955-4f4f-8de0-1476304d08f2" providerId="AD" clId="Web-{F7795D61-42DE-2FE2-9926-C47FB303AE32}" dt="2024-05-14T16:06:18.206" v="31"/>
          <pc:sldLayoutMkLst>
            <pc:docMk/>
            <pc:sldMasterMk cId="1326068950" sldId="2147483648"/>
            <pc:sldLayoutMk cId="1706872432" sldId="2147483663"/>
          </pc:sldLayoutMkLst>
        </pc:sldLayoutChg>
      </pc:sldMasterChg>
    </pc:docChg>
  </pc:docChgLst>
  <pc:docChgLst>
    <pc:chgData name="Andres Ocampo Saenz" userId="e34e8a8d-c955-4f4f-8de0-1476304d08f2" providerId="ADAL" clId="{FE528FE7-A6DA-4E79-AE00-C4B409E4E6F8}"/>
    <pc:docChg chg="undo custSel addSld modSld">
      <pc:chgData name="Andres Ocampo Saenz" userId="e34e8a8d-c955-4f4f-8de0-1476304d08f2" providerId="ADAL" clId="{FE528FE7-A6DA-4E79-AE00-C4B409E4E6F8}" dt="2024-05-14T16:13:30.875" v="93" actId="478"/>
      <pc:docMkLst>
        <pc:docMk/>
      </pc:docMkLst>
      <pc:sldChg chg="modSp mod">
        <pc:chgData name="Andres Ocampo Saenz" userId="e34e8a8d-c955-4f4f-8de0-1476304d08f2" providerId="ADAL" clId="{FE528FE7-A6DA-4E79-AE00-C4B409E4E6F8}" dt="2024-05-14T16:10:16.504" v="30" actId="20577"/>
        <pc:sldMkLst>
          <pc:docMk/>
          <pc:sldMk cId="1482975956" sldId="257"/>
        </pc:sldMkLst>
        <pc:spChg chg="mod">
          <ac:chgData name="Andres Ocampo Saenz" userId="e34e8a8d-c955-4f4f-8de0-1476304d08f2" providerId="ADAL" clId="{FE528FE7-A6DA-4E79-AE00-C4B409E4E6F8}" dt="2024-05-14T16:10:16.504" v="30" actId="20577"/>
          <ac:spMkLst>
            <pc:docMk/>
            <pc:sldMk cId="1482975956" sldId="257"/>
            <ac:spMk id="4" creationId="{3ED4369D-6414-318E-76F7-57BE0461DE33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13:30.875" v="93" actId="478"/>
        <pc:sldMkLst>
          <pc:docMk/>
          <pc:sldMk cId="1713761768" sldId="1121"/>
        </pc:sldMkLst>
        <pc:spChg chg="add del mod ord">
          <ac:chgData name="Andres Ocampo Saenz" userId="e34e8a8d-c955-4f4f-8de0-1476304d08f2" providerId="ADAL" clId="{FE528FE7-A6DA-4E79-AE00-C4B409E4E6F8}" dt="2024-05-14T16:07:52.681" v="2" actId="700"/>
          <ac:spMkLst>
            <pc:docMk/>
            <pc:sldMk cId="1713761768" sldId="1121"/>
            <ac:spMk id="2" creationId="{70A13542-7898-FC5B-03A3-E70716BA3B1B}"/>
          </ac:spMkLst>
        </pc:spChg>
        <pc:spChg chg="add del mod ord">
          <ac:chgData name="Andres Ocampo Saenz" userId="e34e8a8d-c955-4f4f-8de0-1476304d08f2" providerId="ADAL" clId="{FE528FE7-A6DA-4E79-AE00-C4B409E4E6F8}" dt="2024-05-14T16:07:52.681" v="2" actId="700"/>
          <ac:spMkLst>
            <pc:docMk/>
            <pc:sldMk cId="1713761768" sldId="1121"/>
            <ac:spMk id="3" creationId="{826C9602-1E22-C719-A157-103CCCE155FE}"/>
          </ac:spMkLst>
        </pc:spChg>
        <pc:spChg chg="add del mod ord">
          <ac:chgData name="Andres Ocampo Saenz" userId="e34e8a8d-c955-4f4f-8de0-1476304d08f2" providerId="ADAL" clId="{FE528FE7-A6DA-4E79-AE00-C4B409E4E6F8}" dt="2024-05-14T16:08:21.390" v="6" actId="478"/>
          <ac:spMkLst>
            <pc:docMk/>
            <pc:sldMk cId="1713761768" sldId="1121"/>
            <ac:spMk id="4" creationId="{218D6D03-61C0-F0B4-3621-ADE30C48DE0F}"/>
          </ac:spMkLst>
        </pc:spChg>
        <pc:spChg chg="add del mod ord">
          <ac:chgData name="Andres Ocampo Saenz" userId="e34e8a8d-c955-4f4f-8de0-1476304d08f2" providerId="ADAL" clId="{FE528FE7-A6DA-4E79-AE00-C4B409E4E6F8}" dt="2024-05-14T16:08:19.510" v="5" actId="478"/>
          <ac:spMkLst>
            <pc:docMk/>
            <pc:sldMk cId="1713761768" sldId="1121"/>
            <ac:spMk id="5" creationId="{08A5FD51-6DE2-E2D7-5B30-0250D7AF720A}"/>
          </ac:spMkLst>
        </pc:spChg>
        <pc:spChg chg="add del mod ord">
          <ac:chgData name="Andres Ocampo Saenz" userId="e34e8a8d-c955-4f4f-8de0-1476304d08f2" providerId="ADAL" clId="{FE528FE7-A6DA-4E79-AE00-C4B409E4E6F8}" dt="2024-05-14T16:13:27.298" v="92" actId="478"/>
          <ac:spMkLst>
            <pc:docMk/>
            <pc:sldMk cId="1713761768" sldId="1121"/>
            <ac:spMk id="7" creationId="{9D827D58-4C43-6A20-5145-BC162608838A}"/>
          </ac:spMkLst>
        </pc:spChg>
        <pc:spChg chg="add del mod ord">
          <ac:chgData name="Andres Ocampo Saenz" userId="e34e8a8d-c955-4f4f-8de0-1476304d08f2" providerId="ADAL" clId="{FE528FE7-A6DA-4E79-AE00-C4B409E4E6F8}" dt="2024-05-14T16:13:30.875" v="93" actId="478"/>
          <ac:spMkLst>
            <pc:docMk/>
            <pc:sldMk cId="1713761768" sldId="1121"/>
            <ac:spMk id="8" creationId="{BD72830A-3F24-A157-DC5C-12B21D712F5B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9:36.817" v="20" actId="478"/>
        <pc:sldMkLst>
          <pc:docMk/>
          <pc:sldMk cId="4242207012" sldId="1268"/>
        </pc:sldMkLst>
        <pc:spChg chg="add del mod ord">
          <ac:chgData name="Andres Ocampo Saenz" userId="e34e8a8d-c955-4f4f-8de0-1476304d08f2" providerId="ADAL" clId="{FE528FE7-A6DA-4E79-AE00-C4B409E4E6F8}" dt="2024-05-14T16:09:33.947" v="19" actId="478"/>
          <ac:spMkLst>
            <pc:docMk/>
            <pc:sldMk cId="4242207012" sldId="1268"/>
            <ac:spMk id="3" creationId="{FF4C45DC-EFD2-95ED-8A40-5C1654784C0F}"/>
          </ac:spMkLst>
        </pc:spChg>
        <pc:spChg chg="add del mod ord">
          <ac:chgData name="Andres Ocampo Saenz" userId="e34e8a8d-c955-4f4f-8de0-1476304d08f2" providerId="ADAL" clId="{FE528FE7-A6DA-4E79-AE00-C4B409E4E6F8}" dt="2024-05-14T16:09:36.817" v="20" actId="478"/>
          <ac:spMkLst>
            <pc:docMk/>
            <pc:sldMk cId="4242207012" sldId="1268"/>
            <ac:spMk id="4" creationId="{ACD479F2-71F1-3944-EAA5-21ADE8AE9529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8:50.946" v="10" actId="478"/>
        <pc:sldMkLst>
          <pc:docMk/>
          <pc:sldMk cId="3522737080" sldId="1269"/>
        </pc:sldMkLst>
        <pc:spChg chg="add del mod ord">
          <ac:chgData name="Andres Ocampo Saenz" userId="e34e8a8d-c955-4f4f-8de0-1476304d08f2" providerId="ADAL" clId="{FE528FE7-A6DA-4E79-AE00-C4B409E4E6F8}" dt="2024-05-14T16:08:47.249" v="9" actId="478"/>
          <ac:spMkLst>
            <pc:docMk/>
            <pc:sldMk cId="3522737080" sldId="1269"/>
            <ac:spMk id="20" creationId="{146DF2BE-E166-FF3F-3F3A-ED5E624775D9}"/>
          </ac:spMkLst>
        </pc:spChg>
        <pc:spChg chg="add del mod ord">
          <ac:chgData name="Andres Ocampo Saenz" userId="e34e8a8d-c955-4f4f-8de0-1476304d08f2" providerId="ADAL" clId="{FE528FE7-A6DA-4E79-AE00-C4B409E4E6F8}" dt="2024-05-14T16:08:50.946" v="10" actId="478"/>
          <ac:spMkLst>
            <pc:docMk/>
            <pc:sldMk cId="3522737080" sldId="1269"/>
            <ac:spMk id="22" creationId="{1F0F3DAD-A935-6D74-713E-3CF42F4A64B0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9:16.917" v="16" actId="478"/>
        <pc:sldMkLst>
          <pc:docMk/>
          <pc:sldMk cId="1426822948" sldId="1270"/>
        </pc:sldMkLst>
        <pc:spChg chg="add del mod ord">
          <ac:chgData name="Andres Ocampo Saenz" userId="e34e8a8d-c955-4f4f-8de0-1476304d08f2" providerId="ADAL" clId="{FE528FE7-A6DA-4E79-AE00-C4B409E4E6F8}" dt="2024-05-14T16:09:11.703" v="15" actId="478"/>
          <ac:spMkLst>
            <pc:docMk/>
            <pc:sldMk cId="1426822948" sldId="1270"/>
            <ac:spMk id="2" creationId="{56DC6A4D-723F-1BD0-23F8-308C0513B85C}"/>
          </ac:spMkLst>
        </pc:spChg>
        <pc:spChg chg="add del mod ord">
          <ac:chgData name="Andres Ocampo Saenz" userId="e34e8a8d-c955-4f4f-8de0-1476304d08f2" providerId="ADAL" clId="{FE528FE7-A6DA-4E79-AE00-C4B409E4E6F8}" dt="2024-05-14T16:09:16.917" v="16" actId="478"/>
          <ac:spMkLst>
            <pc:docMk/>
            <pc:sldMk cId="1426822948" sldId="1270"/>
            <ac:spMk id="3" creationId="{7E895F9D-6673-8ADA-584A-8A3DFC5F3595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9:45.390" v="22" actId="478"/>
        <pc:sldMkLst>
          <pc:docMk/>
          <pc:sldMk cId="643182694" sldId="1271"/>
        </pc:sldMkLst>
        <pc:spChg chg="add del mod ord">
          <ac:chgData name="Andres Ocampo Saenz" userId="e34e8a8d-c955-4f4f-8de0-1476304d08f2" providerId="ADAL" clId="{FE528FE7-A6DA-4E79-AE00-C4B409E4E6F8}" dt="2024-05-14T16:09:41.557" v="21" actId="478"/>
          <ac:spMkLst>
            <pc:docMk/>
            <pc:sldMk cId="643182694" sldId="1271"/>
            <ac:spMk id="2" creationId="{F5A039D1-158B-22DC-A9DC-0E6ABBC704F0}"/>
          </ac:spMkLst>
        </pc:spChg>
        <pc:spChg chg="add del mod ord">
          <ac:chgData name="Andres Ocampo Saenz" userId="e34e8a8d-c955-4f4f-8de0-1476304d08f2" providerId="ADAL" clId="{FE528FE7-A6DA-4E79-AE00-C4B409E4E6F8}" dt="2024-05-14T16:09:45.390" v="22" actId="478"/>
          <ac:spMkLst>
            <pc:docMk/>
            <pc:sldMk cId="643182694" sldId="1271"/>
            <ac:spMk id="6" creationId="{6A5B5FD6-DF06-6DFF-9CC4-8BABF7379A0E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9:27.261" v="18" actId="478"/>
        <pc:sldMkLst>
          <pc:docMk/>
          <pc:sldMk cId="3226128932" sldId="1272"/>
        </pc:sldMkLst>
        <pc:spChg chg="add del mod ord">
          <ac:chgData name="Andres Ocampo Saenz" userId="e34e8a8d-c955-4f4f-8de0-1476304d08f2" providerId="ADAL" clId="{FE528FE7-A6DA-4E79-AE00-C4B409E4E6F8}" dt="2024-05-14T16:09:23.734" v="17" actId="478"/>
          <ac:spMkLst>
            <pc:docMk/>
            <pc:sldMk cId="3226128932" sldId="1272"/>
            <ac:spMk id="15" creationId="{9C694B0A-734F-F1F0-66BD-FC0C54FAD6A0}"/>
          </ac:spMkLst>
        </pc:spChg>
        <pc:spChg chg="add del mod ord">
          <ac:chgData name="Andres Ocampo Saenz" userId="e34e8a8d-c955-4f4f-8de0-1476304d08f2" providerId="ADAL" clId="{FE528FE7-A6DA-4E79-AE00-C4B409E4E6F8}" dt="2024-05-14T16:09:27.261" v="18" actId="478"/>
          <ac:spMkLst>
            <pc:docMk/>
            <pc:sldMk cId="3226128932" sldId="1272"/>
            <ac:spMk id="24" creationId="{998F5F1D-E55C-129B-C661-EB33A2818578}"/>
          </ac:spMkLst>
        </pc:spChg>
      </pc:sldChg>
      <pc:sldChg chg="addSp delSp modSp add mod setBg chgLayout">
        <pc:chgData name="Andres Ocampo Saenz" userId="e34e8a8d-c955-4f4f-8de0-1476304d08f2" providerId="ADAL" clId="{FE528FE7-A6DA-4E79-AE00-C4B409E4E6F8}" dt="2024-05-14T16:11:08.282" v="83" actId="1076"/>
        <pc:sldMkLst>
          <pc:docMk/>
          <pc:sldMk cId="3052981296" sldId="2147374160"/>
        </pc:sldMkLst>
        <pc:spChg chg="add del mod ord">
          <ac:chgData name="Andres Ocampo Saenz" userId="e34e8a8d-c955-4f4f-8de0-1476304d08f2" providerId="ADAL" clId="{FE528FE7-A6DA-4E79-AE00-C4B409E4E6F8}" dt="2024-05-14T16:10:28.066" v="31" actId="478"/>
          <ac:spMkLst>
            <pc:docMk/>
            <pc:sldMk cId="3052981296" sldId="2147374160"/>
            <ac:spMk id="5" creationId="{93BE63B5-E6FF-714D-5589-8CABB1A911D1}"/>
          </ac:spMkLst>
        </pc:spChg>
        <pc:spChg chg="add del mod ord">
          <ac:chgData name="Andres Ocampo Saenz" userId="e34e8a8d-c955-4f4f-8de0-1476304d08f2" providerId="ADAL" clId="{FE528FE7-A6DA-4E79-AE00-C4B409E4E6F8}" dt="2024-05-14T16:10:30.203" v="32" actId="478"/>
          <ac:spMkLst>
            <pc:docMk/>
            <pc:sldMk cId="3052981296" sldId="2147374160"/>
            <ac:spMk id="7" creationId="{D9D9FED2-287C-60F5-AF65-414A19E65F0D}"/>
          </ac:spMkLst>
        </pc:spChg>
        <pc:spChg chg="mod">
          <ac:chgData name="Andres Ocampo Saenz" userId="e34e8a8d-c955-4f4f-8de0-1476304d08f2" providerId="ADAL" clId="{FE528FE7-A6DA-4E79-AE00-C4B409E4E6F8}" dt="2024-05-14T16:11:08.282" v="83" actId="1076"/>
          <ac:spMkLst>
            <pc:docMk/>
            <pc:sldMk cId="3052981296" sldId="2147374160"/>
            <ac:spMk id="17" creationId="{55477A64-3B65-2D5B-F654-B5D057D3DFC8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08:57.606" v="12" actId="478"/>
        <pc:sldMkLst>
          <pc:docMk/>
          <pc:sldMk cId="3086133191" sldId="2147374171"/>
        </pc:sldMkLst>
        <pc:spChg chg="add del mod ord">
          <ac:chgData name="Andres Ocampo Saenz" userId="e34e8a8d-c955-4f4f-8de0-1476304d08f2" providerId="ADAL" clId="{FE528FE7-A6DA-4E79-AE00-C4B409E4E6F8}" dt="2024-05-14T16:08:57.606" v="12" actId="478"/>
          <ac:spMkLst>
            <pc:docMk/>
            <pc:sldMk cId="3086133191" sldId="2147374171"/>
            <ac:spMk id="5" creationId="{0A403B4C-E884-D6CD-DC1B-7B9093E4BE94}"/>
          </ac:spMkLst>
        </pc:spChg>
        <pc:spChg chg="add del mod ord">
          <ac:chgData name="Andres Ocampo Saenz" userId="e34e8a8d-c955-4f4f-8de0-1476304d08f2" providerId="ADAL" clId="{FE528FE7-A6DA-4E79-AE00-C4B409E4E6F8}" dt="2024-05-14T16:08:55.252" v="11" actId="478"/>
          <ac:spMkLst>
            <pc:docMk/>
            <pc:sldMk cId="3086133191" sldId="2147374171"/>
            <ac:spMk id="9" creationId="{860F39DE-DFA2-85F4-7886-A4C396915B28}"/>
          </ac:spMkLst>
        </pc:spChg>
      </pc:sldChg>
      <pc:sldChg chg="addSp delSp modSp add mod modClrScheme chgLayout">
        <pc:chgData name="Andres Ocampo Saenz" userId="e34e8a8d-c955-4f4f-8de0-1476304d08f2" providerId="ADAL" clId="{FE528FE7-A6DA-4E79-AE00-C4B409E4E6F8}" dt="2024-05-14T16:11:23.576" v="90" actId="20577"/>
        <pc:sldMkLst>
          <pc:docMk/>
          <pc:sldMk cId="445485943" sldId="2147374172"/>
        </pc:sldMkLst>
        <pc:spChg chg="add del mod ord">
          <ac:chgData name="Andres Ocampo Saenz" userId="e34e8a8d-c955-4f4f-8de0-1476304d08f2" providerId="ADAL" clId="{FE528FE7-A6DA-4E79-AE00-C4B409E4E6F8}" dt="2024-05-14T16:09:04.412" v="13" actId="478"/>
          <ac:spMkLst>
            <pc:docMk/>
            <pc:sldMk cId="445485943" sldId="2147374172"/>
            <ac:spMk id="5" creationId="{F328EC9D-5F38-4310-ECB0-1E361BADF7B6}"/>
          </ac:spMkLst>
        </pc:spChg>
        <pc:spChg chg="add del mod ord">
          <ac:chgData name="Andres Ocampo Saenz" userId="e34e8a8d-c955-4f4f-8de0-1476304d08f2" providerId="ADAL" clId="{FE528FE7-A6DA-4E79-AE00-C4B409E4E6F8}" dt="2024-05-14T16:09:06.458" v="14" actId="478"/>
          <ac:spMkLst>
            <pc:docMk/>
            <pc:sldMk cId="445485943" sldId="2147374172"/>
            <ac:spMk id="6" creationId="{7171865E-8AE1-CC29-D714-B7A87E7FA994}"/>
          </ac:spMkLst>
        </pc:spChg>
        <pc:spChg chg="mod">
          <ac:chgData name="Andres Ocampo Saenz" userId="e34e8a8d-c955-4f4f-8de0-1476304d08f2" providerId="ADAL" clId="{FE528FE7-A6DA-4E79-AE00-C4B409E4E6F8}" dt="2024-05-14T16:11:23.576" v="90" actId="20577"/>
          <ac:spMkLst>
            <pc:docMk/>
            <pc:sldMk cId="445485943" sldId="2147374172"/>
            <ac:spMk id="46" creationId="{46358682-8CEE-497F-ACB1-E9857A722B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23B4E-1854-4102-9C6C-A4474AEC95C0}" type="datetimeFigureOut">
              <a:rPr lang="es-ES" smtClean="0"/>
              <a:t>29/05/2024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8E128-0DE4-4944-84FE-A582D13A0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5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A825F-C5BC-0945-9745-BFEF151ECAA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6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>
                <a:effectLst/>
                <a:latin typeface="Quattrocento Sans" panose="020B05020500000200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Un dominio, en el contexto de la gestión de datos maestros, se refiere a un gran bloque de datos verdaderos que son únicos y de interés del nivel estratégico de una organización privada o pública para orientar la toma de decisiones de las diferentes áreas del negocio que la componen y su relación con entidades externas. Los dominios determinan los ejes sobre los cuales un gobierno de datos orienta a una organización para lograr transparencia y la calidad en el tratamiento de datos verdaderos y lograr tomar decisiones alrededor de su misión y visión.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800">
              <a:effectLst/>
              <a:latin typeface="Quattrocento Sans" panose="020B05020500000200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>
                <a:effectLst/>
                <a:latin typeface="Quattrocento Sans" panose="020B0502050000020003" pitchFamily="34" charset="0"/>
                <a:ea typeface="Times New Roman" panose="02020603050405020304" pitchFamily="18" charset="0"/>
              </a:rPr>
              <a:t>Algunas de estas definiciones fueron derivadas de las mesas de conceptos.</a:t>
            </a:r>
            <a:endParaRPr lang="es-CO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508D1-655B-4201-B7B5-C03DE4F484E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14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3B2C1BF-CC05-BE41-0471-609BC289D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3A2918-4C9D-14F8-713C-B4B625AB09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1706CFF-5721-4D3D-7A78-A8917A945F8C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Google Shape;201;p5">
            <a:extLst>
              <a:ext uri="{FF2B5EF4-FFF2-40B4-BE49-F238E27FC236}">
                <a16:creationId xmlns:a16="http://schemas.microsoft.com/office/drawing/2014/main" id="{20330FC5-87C0-2033-CFBF-A90D83505196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5823" y="2794000"/>
            <a:ext cx="4729223" cy="4129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170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BF9B2-B750-82D3-4280-1333E0E8A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1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51F9DA9-08D6-89EC-E93F-DC28BE2A8223}"/>
              </a:ext>
            </a:extLst>
          </p:cNvPr>
          <p:cNvSpPr/>
          <p:nvPr userDrawn="1"/>
        </p:nvSpPr>
        <p:spPr>
          <a:xfrm>
            <a:off x="0" y="6674177"/>
            <a:ext cx="12192000" cy="211385"/>
          </a:xfrm>
          <a:prstGeom prst="rect">
            <a:avLst/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34A07B-CDC2-FC5A-232D-A4E3EC97B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54" y="286513"/>
            <a:ext cx="1463298" cy="509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85D4B0-24D9-6C9B-B41A-5C27F817FE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271" y="286513"/>
            <a:ext cx="1135356" cy="5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2D70326-EA41-2CED-5830-3F154C563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F7FA496-C2CB-69E8-A495-417E6AFC6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29/05/2024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‹#›</a:t>
            </a:fld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6D0597-2F34-4A40-8351-985D9C21479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398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_trad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mintic.gov.co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ángulo 89">
            <a:extLst>
              <a:ext uri="{FF2B5EF4-FFF2-40B4-BE49-F238E27FC236}">
                <a16:creationId xmlns:a16="http://schemas.microsoft.com/office/drawing/2014/main" id="{8174AF5E-76AB-4987-9664-994A73A3298E}"/>
              </a:ext>
            </a:extLst>
          </p:cNvPr>
          <p:cNvSpPr/>
          <p:nvPr/>
        </p:nvSpPr>
        <p:spPr>
          <a:xfrm>
            <a:off x="0" y="1190489"/>
            <a:ext cx="12192000" cy="5616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93DABDC-B6FD-4C2C-AF92-07E8C3E9DC53}"/>
              </a:ext>
            </a:extLst>
          </p:cNvPr>
          <p:cNvSpPr txBox="1">
            <a:spLocks/>
          </p:cNvSpPr>
          <p:nvPr/>
        </p:nvSpPr>
        <p:spPr>
          <a:xfrm>
            <a:off x="2629638" y="2245235"/>
            <a:ext cx="1132941" cy="4844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00"/>
              </a:spcAft>
              <a:buNone/>
            </a:pPr>
            <a:endParaRPr lang="es-CO" sz="1467"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D14CD84-7D3F-9D47-89DD-5D218B645BAF}"/>
              </a:ext>
            </a:extLst>
          </p:cNvPr>
          <p:cNvSpPr txBox="1"/>
          <p:nvPr/>
        </p:nvSpPr>
        <p:spPr>
          <a:xfrm>
            <a:off x="3275612" y="316845"/>
            <a:ext cx="6132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es-ES"/>
              <a:t>Evaluando la madurez de la gestión de datos maestros</a:t>
            </a:r>
            <a:endParaRPr lang="es-CO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83736D2-E538-4979-8644-06036913FAA9}"/>
              </a:ext>
            </a:extLst>
          </p:cNvPr>
          <p:cNvCxnSpPr>
            <a:cxnSpLocks/>
          </p:cNvCxnSpPr>
          <p:nvPr/>
        </p:nvCxnSpPr>
        <p:spPr>
          <a:xfrm flipV="1">
            <a:off x="2637163" y="2100019"/>
            <a:ext cx="0" cy="43592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83D8D54B-47D4-41FE-80FF-6EB5E670CA99}"/>
              </a:ext>
            </a:extLst>
          </p:cNvPr>
          <p:cNvCxnSpPr>
            <a:cxnSpLocks/>
          </p:cNvCxnSpPr>
          <p:nvPr/>
        </p:nvCxnSpPr>
        <p:spPr>
          <a:xfrm>
            <a:off x="2637163" y="6483289"/>
            <a:ext cx="91674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1A4CB1C-C5B9-434E-A0B0-E73107119335}"/>
              </a:ext>
            </a:extLst>
          </p:cNvPr>
          <p:cNvSpPr/>
          <p:nvPr/>
        </p:nvSpPr>
        <p:spPr>
          <a:xfrm>
            <a:off x="4228857" y="5767917"/>
            <a:ext cx="1365627" cy="70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200">
                <a:solidFill>
                  <a:schemeClr val="tx2">
                    <a:lumMod val="50000"/>
                  </a:schemeClr>
                </a:solidFill>
              </a:rPr>
              <a:t>No hay visión, pero si, tenemos problemas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B2E807D-F8A7-4A09-9AC6-3464EDD152BC}"/>
              </a:ext>
            </a:extLst>
          </p:cNvPr>
          <p:cNvSpPr/>
          <p:nvPr/>
        </p:nvSpPr>
        <p:spPr>
          <a:xfrm>
            <a:off x="5707517" y="5182031"/>
            <a:ext cx="1365627" cy="1301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>
                <a:solidFill>
                  <a:schemeClr val="tx2">
                    <a:lumMod val="50000"/>
                  </a:schemeClr>
                </a:solidFill>
              </a:rPr>
              <a:t>No hay visión.</a:t>
            </a:r>
          </a:p>
          <a:p>
            <a:r>
              <a:rPr lang="es-CO" sz="1200">
                <a:solidFill>
                  <a:schemeClr val="tx2">
                    <a:lumMod val="50000"/>
                  </a:schemeClr>
                </a:solidFill>
              </a:rPr>
              <a:t>El extinguidor es la respuesta.</a:t>
            </a:r>
          </a:p>
          <a:p>
            <a:r>
              <a:rPr lang="es-CO" sz="1200">
                <a:solidFill>
                  <a:schemeClr val="tx2">
                    <a:lumMod val="50000"/>
                  </a:schemeClr>
                </a:solidFill>
              </a:rPr>
              <a:t>Iniciativas ascendentes aisladas.</a:t>
            </a:r>
          </a:p>
          <a:p>
            <a:pPr algn="just"/>
            <a:endParaRPr lang="es-CO" sz="120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79DAB10-E1F6-48B7-95E2-147FB3B971D2}"/>
              </a:ext>
            </a:extLst>
          </p:cNvPr>
          <p:cNvSpPr/>
          <p:nvPr/>
        </p:nvSpPr>
        <p:spPr>
          <a:xfrm>
            <a:off x="7186177" y="4537264"/>
            <a:ext cx="1365627" cy="1934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/>
              <a:t>Ok, hagamos algo (a nivel de silos).</a:t>
            </a:r>
          </a:p>
          <a:p>
            <a:endParaRPr lang="es-CO" sz="1200"/>
          </a:p>
          <a:p>
            <a:r>
              <a:rPr lang="es-CO" sz="1200"/>
              <a:t>Soluciones orientadas a silos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BDE32C5-E18B-4A8E-8C42-0B186C1DFA13}"/>
              </a:ext>
            </a:extLst>
          </p:cNvPr>
          <p:cNvSpPr/>
          <p:nvPr/>
        </p:nvSpPr>
        <p:spPr>
          <a:xfrm>
            <a:off x="8664837" y="3974555"/>
            <a:ext cx="1365627" cy="24967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/>
              <a:t>Una visión unificada emerge.</a:t>
            </a:r>
          </a:p>
          <a:p>
            <a:endParaRPr lang="es-CO" sz="1200"/>
          </a:p>
          <a:p>
            <a:r>
              <a:rPr lang="es-CO" sz="1200"/>
              <a:t>Se tiene patrocinio de alto nivel.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91D48C2-DA38-4073-BC42-BD8EE0AEC316}"/>
              </a:ext>
            </a:extLst>
          </p:cNvPr>
          <p:cNvSpPr/>
          <p:nvPr/>
        </p:nvSpPr>
        <p:spPr>
          <a:xfrm>
            <a:off x="10143497" y="3376679"/>
            <a:ext cx="1478660" cy="31066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200"/>
              <a:t>MDM es la forma como trabajamos aquí.</a:t>
            </a:r>
          </a:p>
          <a:p>
            <a:pPr algn="just"/>
            <a:endParaRPr lang="es-CO" sz="1200"/>
          </a:p>
          <a:p>
            <a:r>
              <a:rPr lang="es-CO" sz="1200"/>
              <a:t>La administración de datos maestros vista como un activo.</a:t>
            </a:r>
          </a:p>
          <a:p>
            <a:endParaRPr lang="es-CO" sz="1200"/>
          </a:p>
          <a:p>
            <a:r>
              <a:rPr lang="es-CO" sz="1200"/>
              <a:t>Aprendizaje y mejoras continuas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BC5C1F2-4FC8-4C49-824F-A28CD1CAD05F}"/>
              </a:ext>
            </a:extLst>
          </p:cNvPr>
          <p:cNvSpPr txBox="1"/>
          <p:nvPr/>
        </p:nvSpPr>
        <p:spPr>
          <a:xfrm>
            <a:off x="4530909" y="5435519"/>
            <a:ext cx="64633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Inicial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85D8440-BD64-4F7D-9BD7-3D522F7F0616}"/>
              </a:ext>
            </a:extLst>
          </p:cNvPr>
          <p:cNvSpPr txBox="1"/>
          <p:nvPr/>
        </p:nvSpPr>
        <p:spPr>
          <a:xfrm>
            <a:off x="5904012" y="4840484"/>
            <a:ext cx="8550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Reactivo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0D0F7E2-4BF5-4D1D-B408-0FEB41D66ACB}"/>
              </a:ext>
            </a:extLst>
          </p:cNvPr>
          <p:cNvSpPr txBox="1"/>
          <p:nvPr/>
        </p:nvSpPr>
        <p:spPr>
          <a:xfrm>
            <a:off x="7281485" y="4172312"/>
            <a:ext cx="108183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Gestionado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AC9D1C6-A352-47B5-BA1E-1D03C87D5006}"/>
              </a:ext>
            </a:extLst>
          </p:cNvPr>
          <p:cNvSpPr txBox="1"/>
          <p:nvPr/>
        </p:nvSpPr>
        <p:spPr>
          <a:xfrm>
            <a:off x="8804553" y="3625742"/>
            <a:ext cx="92281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Proactivo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834E334-66D7-445D-8893-FA1DF6E5AFA9}"/>
              </a:ext>
            </a:extLst>
          </p:cNvPr>
          <p:cNvSpPr txBox="1"/>
          <p:nvPr/>
        </p:nvSpPr>
        <p:spPr>
          <a:xfrm>
            <a:off x="10269195" y="3010912"/>
            <a:ext cx="104233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Estratégico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53A8495-182E-4113-A3A0-0315B40A2CD4}"/>
              </a:ext>
            </a:extLst>
          </p:cNvPr>
          <p:cNvSpPr txBox="1"/>
          <p:nvPr/>
        </p:nvSpPr>
        <p:spPr>
          <a:xfrm>
            <a:off x="2750196" y="5593511"/>
            <a:ext cx="104849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67" b="1"/>
              <a:t>Inexistente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54D37C9-E9E1-46EE-B50F-D811F93A98D9}"/>
              </a:ext>
            </a:extLst>
          </p:cNvPr>
          <p:cNvSpPr txBox="1"/>
          <p:nvPr/>
        </p:nvSpPr>
        <p:spPr>
          <a:xfrm>
            <a:off x="2782759" y="6000920"/>
            <a:ext cx="1217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/>
              <a:t>¿Problema?, </a:t>
            </a:r>
          </a:p>
          <a:p>
            <a:pPr algn="ctr"/>
            <a:r>
              <a:rPr lang="es-CO" sz="1200"/>
              <a:t>¿cual problema?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18243E8B-74DE-4E10-9363-089B3D45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809" y="3359008"/>
            <a:ext cx="979659" cy="979659"/>
          </a:xfrm>
          <a:prstGeom prst="rect">
            <a:avLst/>
          </a:prstGeom>
        </p:spPr>
      </p:pic>
      <p:sp>
        <p:nvSpPr>
          <p:cNvPr id="73" name="Forma libre 34">
            <a:extLst>
              <a:ext uri="{FF2B5EF4-FFF2-40B4-BE49-F238E27FC236}">
                <a16:creationId xmlns:a16="http://schemas.microsoft.com/office/drawing/2014/main" id="{B7CF8D38-71C5-42D7-AC2A-56633EB3A976}"/>
              </a:ext>
            </a:extLst>
          </p:cNvPr>
          <p:cNvSpPr/>
          <p:nvPr/>
        </p:nvSpPr>
        <p:spPr>
          <a:xfrm>
            <a:off x="369477" y="3225511"/>
            <a:ext cx="1860943" cy="2383469"/>
          </a:xfrm>
          <a:custGeom>
            <a:avLst/>
            <a:gdLst>
              <a:gd name="connsiteX0" fmla="*/ 0 w 806273"/>
              <a:gd name="connsiteY0" fmla="*/ 0 h 322509"/>
              <a:gd name="connsiteX1" fmla="*/ 806273 w 806273"/>
              <a:gd name="connsiteY1" fmla="*/ 0 h 322509"/>
              <a:gd name="connsiteX2" fmla="*/ 806273 w 806273"/>
              <a:gd name="connsiteY2" fmla="*/ 322509 h 322509"/>
              <a:gd name="connsiteX3" fmla="*/ 0 w 806273"/>
              <a:gd name="connsiteY3" fmla="*/ 322509 h 322509"/>
              <a:gd name="connsiteX4" fmla="*/ 0 w 806273"/>
              <a:gd name="connsiteY4" fmla="*/ 0 h 3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273" h="322509">
                <a:moveTo>
                  <a:pt x="0" y="0"/>
                </a:moveTo>
                <a:lnTo>
                  <a:pt x="806273" y="0"/>
                </a:lnTo>
                <a:lnTo>
                  <a:pt x="806273" y="322509"/>
                </a:lnTo>
                <a:lnTo>
                  <a:pt x="0" y="3225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Arquitectura</a:t>
            </a:r>
          </a:p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Gobierno</a:t>
            </a:r>
          </a:p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Gestión</a:t>
            </a:r>
          </a:p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Identificación</a:t>
            </a:r>
          </a:p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Integración</a:t>
            </a:r>
          </a:p>
          <a:p>
            <a:pPr marL="228594" indent="-228594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es-ES_tradnl" sz="1333">
                <a:solidFill>
                  <a:schemeClr val="tx1"/>
                </a:solidFill>
              </a:rPr>
              <a:t>Gestión de procesos de negocio</a:t>
            </a:r>
          </a:p>
        </p:txBody>
      </p:sp>
      <p:sp>
        <p:nvSpPr>
          <p:cNvPr id="76" name="Forma libre 22">
            <a:extLst>
              <a:ext uri="{FF2B5EF4-FFF2-40B4-BE49-F238E27FC236}">
                <a16:creationId xmlns:a16="http://schemas.microsoft.com/office/drawing/2014/main" id="{D8131D11-D421-4042-924A-3BD48361D137}"/>
              </a:ext>
            </a:extLst>
          </p:cNvPr>
          <p:cNvSpPr/>
          <p:nvPr/>
        </p:nvSpPr>
        <p:spPr>
          <a:xfrm>
            <a:off x="378886" y="2850892"/>
            <a:ext cx="1851532" cy="385624"/>
          </a:xfrm>
          <a:custGeom>
            <a:avLst/>
            <a:gdLst>
              <a:gd name="connsiteX0" fmla="*/ 0 w 806273"/>
              <a:gd name="connsiteY0" fmla="*/ 0 h 322509"/>
              <a:gd name="connsiteX1" fmla="*/ 806273 w 806273"/>
              <a:gd name="connsiteY1" fmla="*/ 0 h 322509"/>
              <a:gd name="connsiteX2" fmla="*/ 806273 w 806273"/>
              <a:gd name="connsiteY2" fmla="*/ 322509 h 322509"/>
              <a:gd name="connsiteX3" fmla="*/ 0 w 806273"/>
              <a:gd name="connsiteY3" fmla="*/ 322509 h 322509"/>
              <a:gd name="connsiteX4" fmla="*/ 0 w 806273"/>
              <a:gd name="connsiteY4" fmla="*/ 0 h 32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273" h="322509">
                <a:moveTo>
                  <a:pt x="0" y="0"/>
                </a:moveTo>
                <a:lnTo>
                  <a:pt x="806273" y="0"/>
                </a:lnTo>
                <a:lnTo>
                  <a:pt x="806273" y="322509"/>
                </a:lnTo>
                <a:lnTo>
                  <a:pt x="0" y="3225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3472599"/>
              <a:satOff val="20921"/>
              <a:lumOff val="1677"/>
              <a:alphaOff val="0"/>
            </a:schemeClr>
          </a:lnRef>
          <a:fillRef idx="1">
            <a:schemeClr val="accent4">
              <a:hueOff val="-3472599"/>
              <a:satOff val="20921"/>
              <a:lumOff val="1677"/>
              <a:alphaOff val="0"/>
            </a:schemeClr>
          </a:fillRef>
          <a:effectRef idx="0">
            <a:schemeClr val="accent4">
              <a:hueOff val="-3472599"/>
              <a:satOff val="20921"/>
              <a:lumOff val="16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65024" rIns="113792" bIns="65024" numCol="1" spcCol="1270" anchor="ctr" anchorCtr="0">
            <a:noAutofit/>
          </a:bodyPr>
          <a:lstStyle/>
          <a:p>
            <a:pPr algn="ctr" defTabSz="71118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333"/>
              <a:t>Indicadores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A26A9AD-0446-49E8-AEAC-0635EA40A69C}"/>
              </a:ext>
            </a:extLst>
          </p:cNvPr>
          <p:cNvSpPr txBox="1"/>
          <p:nvPr/>
        </p:nvSpPr>
        <p:spPr>
          <a:xfrm>
            <a:off x="3145327" y="6429856"/>
            <a:ext cx="676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>
                <a:solidFill>
                  <a:schemeClr val="accent1">
                    <a:lumMod val="50000"/>
                  </a:schemeClr>
                </a:solidFill>
              </a:rPr>
              <a:t>0                 1               2                  3               4                 5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61FD08A6-5C94-49A4-875A-86A80F791959}"/>
              </a:ext>
            </a:extLst>
          </p:cNvPr>
          <p:cNvSpPr/>
          <p:nvPr/>
        </p:nvSpPr>
        <p:spPr>
          <a:xfrm>
            <a:off x="207303" y="1235852"/>
            <a:ext cx="11882148" cy="535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1600">
                <a:solidFill>
                  <a:schemeClr val="tx1"/>
                </a:solidFill>
                <a:ea typeface="Calibri" panose="020F0502020204030204" pitchFamily="34" charset="0"/>
                <a:cs typeface="StoneSerif"/>
              </a:rPr>
              <a:t>Aplicar un modelo de madurez permite conocer qué capacidades ya han sido desarrolladas y en qué medida, y sugerir cuáles no están presentes o se deben sofisticar para continuar el desarrollo del programa.</a:t>
            </a:r>
            <a:endParaRPr lang="es-CO" sz="16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4FFDA33D-6276-4A65-9883-6DA1A3BA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924" y="1893775"/>
            <a:ext cx="1256531" cy="116533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44CCB004-29EA-46FE-A917-06AF9180E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014" y="3625742"/>
            <a:ext cx="1498809" cy="149880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E8458717-B8B1-4322-ADAA-815674D2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251" y="4393702"/>
            <a:ext cx="1066949" cy="1066949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6F5D44B6-454F-4C20-93E0-329C437E0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695" y="2409956"/>
            <a:ext cx="711299" cy="698597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id="{6BD82E71-ADEE-4F1F-B9FB-398BEC32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091" y="2716728"/>
            <a:ext cx="711299" cy="69859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53921788-2C58-4AD4-8897-3E0DE52B3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940" y="3388490"/>
            <a:ext cx="711299" cy="698597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8680DEDD-D677-4D95-8E74-525BBB055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987" y="2360478"/>
            <a:ext cx="1105055" cy="1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956D2D67-FCB0-4D0B-B664-90EE55FCB135}"/>
              </a:ext>
            </a:extLst>
          </p:cNvPr>
          <p:cNvSpPr/>
          <p:nvPr/>
        </p:nvSpPr>
        <p:spPr>
          <a:xfrm>
            <a:off x="0" y="1190490"/>
            <a:ext cx="12192000" cy="5488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0AFB055-1632-47A9-B626-2A70198297CF}"/>
              </a:ext>
            </a:extLst>
          </p:cNvPr>
          <p:cNvSpPr txBox="1"/>
          <p:nvPr/>
        </p:nvSpPr>
        <p:spPr>
          <a:xfrm>
            <a:off x="3374246" y="42872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/>
              <a:t>Enfoques del programa MDM</a:t>
            </a:r>
          </a:p>
        </p:txBody>
      </p:sp>
      <p:sp>
        <p:nvSpPr>
          <p:cNvPr id="4" name="Forma libre 6">
            <a:extLst>
              <a:ext uri="{FF2B5EF4-FFF2-40B4-BE49-F238E27FC236}">
                <a16:creationId xmlns:a16="http://schemas.microsoft.com/office/drawing/2014/main" id="{E9ABB1DF-9015-43E0-BF8A-33160EF71139}"/>
              </a:ext>
            </a:extLst>
          </p:cNvPr>
          <p:cNvSpPr/>
          <p:nvPr/>
        </p:nvSpPr>
        <p:spPr>
          <a:xfrm>
            <a:off x="621264" y="1544647"/>
            <a:ext cx="11062731" cy="515432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67">
                <a:solidFill>
                  <a:schemeClr val="tx1"/>
                </a:solidFill>
              </a:rPr>
              <a:t>Dominio de datos : se enfoca en el dominio de datos que hay que considerar en el proyecto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5" name="Forma libre 7">
            <a:extLst>
              <a:ext uri="{FF2B5EF4-FFF2-40B4-BE49-F238E27FC236}">
                <a16:creationId xmlns:a16="http://schemas.microsoft.com/office/drawing/2014/main" id="{4CB03942-8693-4E93-822F-89D2732A2D16}"/>
              </a:ext>
            </a:extLst>
          </p:cNvPr>
          <p:cNvSpPr/>
          <p:nvPr/>
        </p:nvSpPr>
        <p:spPr>
          <a:xfrm>
            <a:off x="621266" y="2072313"/>
            <a:ext cx="11062732" cy="515432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sz="1067"/>
              <a:t>.</a:t>
            </a:r>
          </a:p>
        </p:txBody>
      </p:sp>
      <p:sp>
        <p:nvSpPr>
          <p:cNvPr id="7" name="Forma libre 15">
            <a:extLst>
              <a:ext uri="{FF2B5EF4-FFF2-40B4-BE49-F238E27FC236}">
                <a16:creationId xmlns:a16="http://schemas.microsoft.com/office/drawing/2014/main" id="{82F3E767-7B5F-48DA-A69B-033853C1C81A}"/>
              </a:ext>
            </a:extLst>
          </p:cNvPr>
          <p:cNvSpPr/>
          <p:nvPr/>
        </p:nvSpPr>
        <p:spPr>
          <a:xfrm>
            <a:off x="621264" y="3205359"/>
            <a:ext cx="11062736" cy="515432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lnRef>
          <a:fillRef idx="1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fillRef>
          <a:effectRef idx="0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1067"/>
          </a:p>
        </p:txBody>
      </p:sp>
      <p:sp>
        <p:nvSpPr>
          <p:cNvPr id="8" name="Forma libre 14">
            <a:extLst>
              <a:ext uri="{FF2B5EF4-FFF2-40B4-BE49-F238E27FC236}">
                <a16:creationId xmlns:a16="http://schemas.microsoft.com/office/drawing/2014/main" id="{CE73A18D-0805-42F3-BE33-96D841258350}"/>
              </a:ext>
            </a:extLst>
          </p:cNvPr>
          <p:cNvSpPr/>
          <p:nvPr/>
        </p:nvSpPr>
        <p:spPr>
          <a:xfrm>
            <a:off x="621264" y="2630669"/>
            <a:ext cx="11062733" cy="515432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hueOff val="-2551297"/>
              <a:satOff val="15371"/>
              <a:lumOff val="1232"/>
              <a:alphaOff val="0"/>
            </a:schemeClr>
          </a:lnRef>
          <a:fillRef idx="1">
            <a:schemeClr val="accent4">
              <a:hueOff val="-2551297"/>
              <a:satOff val="15371"/>
              <a:lumOff val="1232"/>
              <a:alphaOff val="0"/>
            </a:schemeClr>
          </a:fillRef>
          <a:effectRef idx="0">
            <a:schemeClr val="accent4">
              <a:hueOff val="-2551297"/>
              <a:satOff val="15371"/>
              <a:lumOff val="12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467">
                <a:solidFill>
                  <a:schemeClr val="tx1"/>
                </a:solidFill>
              </a:rPr>
              <a:t>Caso de uso: existen dos casos de uso</a:t>
            </a:r>
          </a:p>
        </p:txBody>
      </p:sp>
      <p:sp>
        <p:nvSpPr>
          <p:cNvPr id="9" name="Forma libre 60">
            <a:extLst>
              <a:ext uri="{FF2B5EF4-FFF2-40B4-BE49-F238E27FC236}">
                <a16:creationId xmlns:a16="http://schemas.microsoft.com/office/drawing/2014/main" id="{8517F31C-F01F-4C25-A80B-0AEB87A1FA34}"/>
              </a:ext>
            </a:extLst>
          </p:cNvPr>
          <p:cNvSpPr/>
          <p:nvPr/>
        </p:nvSpPr>
        <p:spPr>
          <a:xfrm>
            <a:off x="621263" y="4269902"/>
            <a:ext cx="11062735" cy="228946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1067"/>
          </a:p>
        </p:txBody>
      </p:sp>
      <p:sp>
        <p:nvSpPr>
          <p:cNvPr id="10" name="Forma libre 59">
            <a:extLst>
              <a:ext uri="{FF2B5EF4-FFF2-40B4-BE49-F238E27FC236}">
                <a16:creationId xmlns:a16="http://schemas.microsoft.com/office/drawing/2014/main" id="{D8757EF0-F794-4506-AB2D-66260F02F921}"/>
              </a:ext>
            </a:extLst>
          </p:cNvPr>
          <p:cNvSpPr/>
          <p:nvPr/>
        </p:nvSpPr>
        <p:spPr>
          <a:xfrm>
            <a:off x="621264" y="3716692"/>
            <a:ext cx="11062736" cy="515432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67">
                <a:solidFill>
                  <a:schemeClr val="tx1"/>
                </a:solidFill>
              </a:rPr>
              <a:t>Estilo del proyecto: pone foco en el estilo del proyecto MDM.</a:t>
            </a:r>
            <a:endParaRPr lang="es-ES_tradnl" sz="1467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73DFA2-73C0-48E4-A4C1-E8F5FE4761F7}"/>
              </a:ext>
            </a:extLst>
          </p:cNvPr>
          <p:cNvSpPr txBox="1"/>
          <p:nvPr/>
        </p:nvSpPr>
        <p:spPr>
          <a:xfrm>
            <a:off x="621263" y="4179226"/>
            <a:ext cx="1791736" cy="214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33" b="1"/>
              <a:t>Estilo de registro</a:t>
            </a:r>
            <a:r>
              <a:rPr lang="es-CO" sz="1333"/>
              <a:t>:</a:t>
            </a:r>
          </a:p>
          <a:p>
            <a:r>
              <a:rPr lang="es-ES" sz="1333"/>
              <a:t>los distintos sistemas de origen publican sus datos y el sistema MDM almacena solo los identificadores, las claves foráneas y los valores de datos clave necesarios para la coincidencia.</a:t>
            </a:r>
            <a:endParaRPr lang="es-CO" sz="1333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DA0C2D-83A4-4ACA-8E7E-0E6CDEE53E89}"/>
              </a:ext>
            </a:extLst>
          </p:cNvPr>
          <p:cNvSpPr txBox="1"/>
          <p:nvPr/>
        </p:nvSpPr>
        <p:spPr>
          <a:xfrm>
            <a:off x="2246768" y="4244041"/>
            <a:ext cx="1764359" cy="13230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333" b="1"/>
              <a:t>Estilo de consolidación:</a:t>
            </a:r>
          </a:p>
          <a:p>
            <a:r>
              <a:rPr lang="es-ES" sz="1333"/>
              <a:t>los registros maestros se consolidan físicamente</a:t>
            </a:r>
          </a:p>
          <a:p>
            <a:r>
              <a:rPr lang="es-ES" sz="1333"/>
              <a:t>en un sistema central</a:t>
            </a:r>
            <a:endParaRPr lang="es-CO" sz="1333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AEE18B-F28E-4565-AFF5-3469CEDAC97E}"/>
              </a:ext>
            </a:extLst>
          </p:cNvPr>
          <p:cNvSpPr txBox="1"/>
          <p:nvPr/>
        </p:nvSpPr>
        <p:spPr>
          <a:xfrm>
            <a:off x="4011127" y="4234044"/>
            <a:ext cx="2198136" cy="1938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333" b="1"/>
            </a:lvl1pPr>
          </a:lstStyle>
          <a:p>
            <a:r>
              <a:rPr lang="es-CO"/>
              <a:t>Estilo de coexistencia:</a:t>
            </a:r>
          </a:p>
          <a:p>
            <a:r>
              <a:rPr lang="es-ES" b="0"/>
              <a:t>El MDM incluye datos maestros almacenados en numerosos sistemas operacionales, así como un registro maestro físicamente almacenado en el sistema central y datos maestros armonizados</a:t>
            </a:r>
            <a:endParaRPr lang="es-CO" b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052110A-376E-4972-B421-5E303CE63459}"/>
              </a:ext>
            </a:extLst>
          </p:cNvPr>
          <p:cNvSpPr txBox="1"/>
          <p:nvPr/>
        </p:nvSpPr>
        <p:spPr>
          <a:xfrm>
            <a:off x="6096000" y="4244040"/>
            <a:ext cx="1994936" cy="15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33" b="1"/>
              <a:t>Estilo de transacción</a:t>
            </a:r>
            <a:r>
              <a:rPr lang="es-CO" sz="1333"/>
              <a:t>:</a:t>
            </a:r>
          </a:p>
          <a:p>
            <a:r>
              <a:rPr lang="es-ES" sz="1333"/>
              <a:t>El MDM se convierte en la fuente autorizada de la verdad, y publica esta información de nuevo en los respectivos sistemas de origen. </a:t>
            </a:r>
            <a:endParaRPr lang="es-CO" sz="1333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15176CF-EB4A-4211-823A-2861C391B906}"/>
              </a:ext>
            </a:extLst>
          </p:cNvPr>
          <p:cNvSpPr txBox="1"/>
          <p:nvPr/>
        </p:nvSpPr>
        <p:spPr>
          <a:xfrm>
            <a:off x="7936080" y="4269903"/>
            <a:ext cx="1994936" cy="19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33" b="1"/>
              <a:t>Estilo de transacción adaptable </a:t>
            </a:r>
            <a:r>
              <a:rPr lang="es-CO" sz="1333"/>
              <a:t>:</a:t>
            </a:r>
          </a:p>
          <a:p>
            <a:r>
              <a:rPr lang="es-ES" sz="1333"/>
              <a:t>es similar al estilo de transacción, pero</a:t>
            </a:r>
          </a:p>
          <a:p>
            <a:r>
              <a:rPr lang="es-ES" sz="1333"/>
              <a:t>además proporciona la capacidad de responder a diferentes solicitudes de</a:t>
            </a:r>
          </a:p>
          <a:p>
            <a:r>
              <a:rPr lang="es-ES" sz="1333"/>
              <a:t>información y proceso en toda la empresa</a:t>
            </a:r>
            <a:endParaRPr lang="es-CO" sz="1333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F78C845-8A08-45F2-8AEF-8FCB035BC77B}"/>
              </a:ext>
            </a:extLst>
          </p:cNvPr>
          <p:cNvSpPr txBox="1"/>
          <p:nvPr/>
        </p:nvSpPr>
        <p:spPr>
          <a:xfrm>
            <a:off x="9810039" y="4244041"/>
            <a:ext cx="1994936" cy="19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33" b="1"/>
              <a:t>Estilo de confederación</a:t>
            </a:r>
            <a:r>
              <a:rPr lang="es-CO" sz="1333"/>
              <a:t>:</a:t>
            </a:r>
          </a:p>
          <a:p>
            <a:r>
              <a:rPr lang="es-ES" sz="1333"/>
              <a:t>diferentes sistemas MDM que se</a:t>
            </a:r>
          </a:p>
          <a:p>
            <a:r>
              <a:rPr lang="es-ES" sz="1333"/>
              <a:t>mantienen en un ámbito departamental/territorio/agencia, y que están conectados</a:t>
            </a:r>
          </a:p>
          <a:p>
            <a:r>
              <a:rPr lang="es-ES" sz="1333"/>
              <a:t>a un sistema central.</a:t>
            </a:r>
            <a:endParaRPr lang="es-CO" sz="1333"/>
          </a:p>
          <a:p>
            <a:endParaRPr lang="es-CO" sz="1333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AE7C5F-16F4-4FC6-A946-0B7D1E998F42}"/>
              </a:ext>
            </a:extLst>
          </p:cNvPr>
          <p:cNvSpPr txBox="1"/>
          <p:nvPr/>
        </p:nvSpPr>
        <p:spPr>
          <a:xfrm>
            <a:off x="652493" y="2078970"/>
            <a:ext cx="54435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/>
              <a:t>Acotado</a:t>
            </a:r>
            <a:r>
              <a:rPr lang="es-ES" sz="1333"/>
              <a:t>: hace referencia a un conjunto limitado, pero cerrado de datos</a:t>
            </a:r>
            <a:r>
              <a:rPr lang="es-ES" sz="1333">
                <a:latin typeface="StoneSerif"/>
              </a:rPr>
              <a:t>.</a:t>
            </a:r>
            <a:endParaRPr lang="es-CO" sz="1333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C09674-5629-4F32-8675-08EEEBB3C117}"/>
              </a:ext>
            </a:extLst>
          </p:cNvPr>
          <p:cNvSpPr txBox="1"/>
          <p:nvPr/>
        </p:nvSpPr>
        <p:spPr>
          <a:xfrm>
            <a:off x="6240488" y="2104192"/>
            <a:ext cx="544350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/>
              <a:t>Completo</a:t>
            </a:r>
            <a:r>
              <a:rPr lang="es-ES" sz="1333"/>
              <a:t>: hace referencia a todos los datos maestros de la organización.</a:t>
            </a:r>
            <a:endParaRPr lang="es-CO" sz="1333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060A504-AF6F-45DE-A6BA-C99D1B3995D5}"/>
              </a:ext>
            </a:extLst>
          </p:cNvPr>
          <p:cNvSpPr txBox="1"/>
          <p:nvPr/>
        </p:nvSpPr>
        <p:spPr>
          <a:xfrm>
            <a:off x="621263" y="3156437"/>
            <a:ext cx="54435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/>
              <a:t>Operacional: </a:t>
            </a:r>
            <a:r>
              <a:rPr lang="es-ES" sz="1333"/>
              <a:t>que proporciona servicios de MDM para sistemas operacionales.</a:t>
            </a:r>
            <a:endParaRPr lang="es-CO" sz="1333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7E1693-02CF-411E-8EF2-79956C20901A}"/>
              </a:ext>
            </a:extLst>
          </p:cNvPr>
          <p:cNvSpPr txBox="1"/>
          <p:nvPr/>
        </p:nvSpPr>
        <p:spPr>
          <a:xfrm>
            <a:off x="6240488" y="3171297"/>
            <a:ext cx="544350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33" b="1"/>
              <a:t>Analítico:</a:t>
            </a:r>
            <a:r>
              <a:rPr lang="es-ES" sz="1333"/>
              <a:t> que proporciona servicios de MDM para sistemas analíticos, como el almacén de datos</a:t>
            </a:r>
            <a:r>
              <a:rPr lang="es-ES" sz="1333" b="1"/>
              <a:t>.</a:t>
            </a:r>
            <a:endParaRPr lang="es-CO" sz="1333"/>
          </a:p>
        </p:txBody>
      </p:sp>
    </p:spTree>
    <p:extLst>
      <p:ext uri="{BB962C8B-B14F-4D97-AF65-F5344CB8AC3E}">
        <p14:creationId xmlns:p14="http://schemas.microsoft.com/office/powerpoint/2010/main" val="64318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540" y="4311650"/>
            <a:ext cx="5112704" cy="95662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16908">
              <a:lnSpc>
                <a:spcPct val="101200"/>
              </a:lnSpc>
              <a:spcBef>
                <a:spcPts val="58"/>
              </a:spcBef>
            </a:pP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Ministerio</a:t>
            </a:r>
            <a:r>
              <a:rPr sz="1031" spc="-6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3">
                <a:solidFill>
                  <a:srgbClr val="424242"/>
                </a:solidFill>
                <a:latin typeface="Microsoft Sans Serif"/>
                <a:cs typeface="Microsoft Sans Serif"/>
              </a:rPr>
              <a:t>de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9">
                <a:solidFill>
                  <a:srgbClr val="424242"/>
                </a:solidFill>
                <a:latin typeface="Microsoft Sans Serif"/>
                <a:cs typeface="Microsoft Sans Serif"/>
              </a:rPr>
              <a:t>Tecnologías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3">
                <a:solidFill>
                  <a:srgbClr val="424242"/>
                </a:solidFill>
                <a:latin typeface="Microsoft Sans Serif"/>
                <a:cs typeface="Microsoft Sans Serif"/>
              </a:rPr>
              <a:t>de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9">
                <a:solidFill>
                  <a:srgbClr val="424242"/>
                </a:solidFill>
                <a:latin typeface="Microsoft Sans Serif"/>
                <a:cs typeface="Microsoft Sans Serif"/>
              </a:rPr>
              <a:t>la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Informa</a:t>
            </a:r>
            <a:r>
              <a:rPr lang="es-ES"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ción </a:t>
            </a:r>
            <a:r>
              <a:rPr sz="1031" spc="18">
                <a:solidFill>
                  <a:srgbClr val="424242"/>
                </a:solidFill>
                <a:latin typeface="Microsoft Sans Serif"/>
                <a:cs typeface="Microsoft Sans Serif"/>
              </a:rPr>
              <a:t>y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2">
                <a:solidFill>
                  <a:srgbClr val="424242"/>
                </a:solidFill>
                <a:latin typeface="Microsoft Sans Serif"/>
                <a:cs typeface="Microsoft Sans Serif"/>
              </a:rPr>
              <a:t>las </a:t>
            </a:r>
            <a:r>
              <a:rPr sz="1031" spc="-26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Comunicaciones</a:t>
            </a:r>
            <a:endParaRPr lang="de-DE" sz="1031">
              <a:latin typeface="Microsoft Sans Serif"/>
              <a:cs typeface="Microsoft Sans Serif"/>
            </a:endParaRPr>
          </a:p>
          <a:p>
            <a:pPr marL="7701">
              <a:spcBef>
                <a:spcPts val="15"/>
              </a:spcBef>
            </a:pPr>
            <a:r>
              <a:rPr lang="de-DE" sz="1031" spc="6">
                <a:solidFill>
                  <a:srgbClr val="424242"/>
                </a:solidFill>
                <a:latin typeface="Microsoft Sans Serif"/>
                <a:cs typeface="Microsoft Sans Serif"/>
              </a:rPr>
              <a:t>Tel:+57(601)</a:t>
            </a:r>
            <a:r>
              <a:rPr lang="de-DE" sz="1031" spc="-12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>
                <a:solidFill>
                  <a:srgbClr val="424242"/>
                </a:solidFill>
                <a:latin typeface="Microsoft Sans Serif"/>
                <a:cs typeface="Microsoft Sans Serif"/>
              </a:rPr>
              <a:t>344</a:t>
            </a:r>
            <a:r>
              <a:rPr lang="de-DE" sz="1031" spc="-12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>
                <a:solidFill>
                  <a:srgbClr val="424242"/>
                </a:solidFill>
                <a:latin typeface="Microsoft Sans Serif"/>
                <a:cs typeface="Microsoft Sans Serif"/>
              </a:rPr>
              <a:t>34</a:t>
            </a:r>
            <a:r>
              <a:rPr lang="de-DE" sz="1031" spc="-9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de-DE" sz="1031" spc="52">
                <a:solidFill>
                  <a:srgbClr val="424242"/>
                </a:solidFill>
                <a:latin typeface="Microsoft Sans Serif"/>
                <a:cs typeface="Microsoft Sans Serif"/>
              </a:rPr>
              <a:t>60</a:t>
            </a:r>
            <a:endParaRPr lang="de-DE" sz="1031"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-12">
                <a:solidFill>
                  <a:srgbClr val="424242"/>
                </a:solidFill>
                <a:latin typeface="Microsoft Sans Serif"/>
                <a:cs typeface="Microsoft Sans Serif"/>
              </a:rPr>
              <a:t>Edif.</a:t>
            </a:r>
            <a:r>
              <a:rPr sz="1031" spc="-6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Murillo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8">
                <a:solidFill>
                  <a:srgbClr val="424242"/>
                </a:solidFill>
                <a:latin typeface="Microsoft Sans Serif"/>
                <a:cs typeface="Microsoft Sans Serif"/>
              </a:rPr>
              <a:t>Toro</a:t>
            </a:r>
            <a:r>
              <a:rPr sz="1031" spc="-6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24">
                <a:solidFill>
                  <a:srgbClr val="424242"/>
                </a:solidFill>
                <a:latin typeface="Microsoft Sans Serif"/>
                <a:cs typeface="Microsoft Sans Serif"/>
              </a:rPr>
              <a:t>Cra.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5">
                <a:solidFill>
                  <a:srgbClr val="424242"/>
                </a:solidFill>
                <a:latin typeface="Microsoft Sans Serif"/>
                <a:cs typeface="Microsoft Sans Serif"/>
              </a:rPr>
              <a:t>8a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entre</a:t>
            </a:r>
            <a:r>
              <a:rPr sz="1031" spc="-6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-12">
                <a:solidFill>
                  <a:srgbClr val="424242"/>
                </a:solidFill>
                <a:latin typeface="Microsoft Sans Serif"/>
                <a:cs typeface="Microsoft Sans Serif"/>
              </a:rPr>
              <a:t>calles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52">
                <a:solidFill>
                  <a:srgbClr val="424242"/>
                </a:solidFill>
                <a:latin typeface="Microsoft Sans Serif"/>
                <a:cs typeface="Microsoft Sans Serif"/>
              </a:rPr>
              <a:t>12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8">
                <a:solidFill>
                  <a:srgbClr val="424242"/>
                </a:solidFill>
                <a:latin typeface="Microsoft Sans Serif"/>
                <a:cs typeface="Microsoft Sans Serif"/>
              </a:rPr>
              <a:t>y</a:t>
            </a:r>
            <a:r>
              <a:rPr sz="1031" spc="-6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18">
                <a:solidFill>
                  <a:srgbClr val="424242"/>
                </a:solidFill>
                <a:latin typeface="Microsoft Sans Serif"/>
                <a:cs typeface="Microsoft Sans Serif"/>
              </a:rPr>
              <a:t>13,</a:t>
            </a:r>
            <a:r>
              <a:rPr sz="1031" spc="-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-3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Bogotá, </a:t>
            </a:r>
            <a:r>
              <a:rPr sz="1031" spc="-26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>
                <a:solidFill>
                  <a:srgbClr val="424242"/>
                </a:solidFill>
                <a:latin typeface="Microsoft Sans Serif"/>
                <a:cs typeface="Microsoft Sans Serif"/>
              </a:rPr>
              <a:t>Colombia</a:t>
            </a:r>
            <a:r>
              <a:rPr sz="1031" spc="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lang="es-ES" sz="1031" spc="100">
                <a:solidFill>
                  <a:srgbClr val="424242"/>
                </a:solidFill>
                <a:latin typeface="Microsoft Sans Serif"/>
                <a:cs typeface="Microsoft Sans Serif"/>
              </a:rPr>
              <a:t>–</a:t>
            </a:r>
            <a:r>
              <a:rPr sz="1031" spc="100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100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sz="1031" spc="6">
                <a:solidFill>
                  <a:srgbClr val="424242"/>
                </a:solidFill>
                <a:latin typeface="Microsoft Sans Serif"/>
                <a:cs typeface="Microsoft Sans Serif"/>
              </a:rPr>
              <a:t>Código</a:t>
            </a:r>
            <a:r>
              <a:rPr sz="1031" spc="9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>
                <a:solidFill>
                  <a:srgbClr val="424242"/>
                </a:solidFill>
                <a:latin typeface="Microsoft Sans Serif"/>
                <a:cs typeface="Microsoft Sans Serif"/>
              </a:rPr>
              <a:t>Postal</a:t>
            </a:r>
            <a:r>
              <a:rPr sz="1031" spc="273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r>
              <a:rPr sz="1031" spc="52">
                <a:solidFill>
                  <a:srgbClr val="424242"/>
                </a:solidFill>
                <a:latin typeface="Microsoft Sans Serif"/>
                <a:cs typeface="Microsoft Sans Serif"/>
              </a:rPr>
              <a:t>111711 </a:t>
            </a:r>
            <a:r>
              <a:rPr sz="1031" spc="55">
                <a:solidFill>
                  <a:srgbClr val="424242"/>
                </a:solidFill>
                <a:latin typeface="Microsoft Sans Serif"/>
                <a:cs typeface="Microsoft Sans Serif"/>
              </a:rPr>
              <a:t> </a:t>
            </a:r>
            <a:endParaRPr lang="es-ES" sz="1031" spc="55">
              <a:solidFill>
                <a:srgbClr val="424242"/>
              </a:solidFill>
              <a:latin typeface="Microsoft Sans Serif"/>
              <a:cs typeface="Microsoft Sans Serif"/>
            </a:endParaRPr>
          </a:p>
          <a:p>
            <a:pPr marL="7701" marR="3081">
              <a:lnSpc>
                <a:spcPct val="101200"/>
              </a:lnSpc>
            </a:pPr>
            <a:r>
              <a:rPr lang="es-ES" sz="1031" spc="18">
                <a:solidFill>
                  <a:srgbClr val="424242"/>
                </a:solidFill>
                <a:latin typeface="Microsoft Sans Serif"/>
                <a:cs typeface="Microsoft Sans Serif"/>
              </a:rPr>
              <a:t>Subdirección de Estándares y Arquitectura de TI: arquitectura@mintic.gov.co</a:t>
            </a:r>
            <a:endParaRPr sz="103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3578" y="4200376"/>
            <a:ext cx="7857945" cy="10806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6974" b="1" spc="306">
                <a:solidFill>
                  <a:srgbClr val="E79F46"/>
                </a:solidFill>
                <a:latin typeface="Arial"/>
                <a:cs typeface="Arial"/>
              </a:rPr>
              <a:t>202</a:t>
            </a:r>
            <a:r>
              <a:rPr lang="es-ES" sz="6974" b="1" spc="306">
                <a:solidFill>
                  <a:srgbClr val="E79F46"/>
                </a:solidFill>
                <a:latin typeface="Arial"/>
                <a:cs typeface="Arial"/>
              </a:rPr>
              <a:t>4</a:t>
            </a:r>
            <a:endParaRPr sz="6974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1855" y="4216015"/>
            <a:ext cx="45053" cy="1100129"/>
          </a:xfrm>
          <a:custGeom>
            <a:avLst/>
            <a:gdLst/>
            <a:ahLst/>
            <a:cxnLst/>
            <a:rect l="l" t="t" r="r" b="b"/>
            <a:pathLst>
              <a:path w="74295" h="1814195">
                <a:moveTo>
                  <a:pt x="73861" y="0"/>
                </a:moveTo>
                <a:lnTo>
                  <a:pt x="0" y="0"/>
                </a:lnTo>
                <a:lnTo>
                  <a:pt x="0" y="1813787"/>
                </a:lnTo>
                <a:lnTo>
                  <a:pt x="73861" y="1813787"/>
                </a:lnTo>
                <a:lnTo>
                  <a:pt x="73861" y="0"/>
                </a:lnTo>
                <a:close/>
              </a:path>
            </a:pathLst>
          </a:custGeom>
          <a:solidFill>
            <a:srgbClr val="E79F4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28" y="6682366"/>
            <a:ext cx="12191144" cy="175204"/>
          </a:xfrm>
          <a:custGeom>
            <a:avLst/>
            <a:gdLst/>
            <a:ahLst/>
            <a:cxnLst/>
            <a:rect l="l" t="t" r="r" b="b"/>
            <a:pathLst>
              <a:path w="20104100" h="288925">
                <a:moveTo>
                  <a:pt x="20104099" y="0"/>
                </a:moveTo>
                <a:lnTo>
                  <a:pt x="0" y="0"/>
                </a:lnTo>
                <a:lnTo>
                  <a:pt x="0" y="288305"/>
                </a:lnTo>
                <a:lnTo>
                  <a:pt x="20104099" y="288305"/>
                </a:lnTo>
                <a:lnTo>
                  <a:pt x="20104099" y="0"/>
                </a:lnTo>
                <a:close/>
              </a:path>
            </a:pathLst>
          </a:custGeom>
          <a:solidFill>
            <a:srgbClr val="E79F4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60">
            <a:extLst>
              <a:ext uri="{FF2B5EF4-FFF2-40B4-BE49-F238E27FC236}">
                <a16:creationId xmlns:a16="http://schemas.microsoft.com/office/drawing/2014/main" id="{D7871D6E-492D-2CDB-0309-ED5FE2331AC9}"/>
              </a:ext>
            </a:extLst>
          </p:cNvPr>
          <p:cNvSpPr txBox="1"/>
          <p:nvPr/>
        </p:nvSpPr>
        <p:spPr>
          <a:xfrm>
            <a:off x="5539710" y="6669632"/>
            <a:ext cx="1112837" cy="15515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940" b="1" spc="6">
                <a:solidFill>
                  <a:schemeClr val="bg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www.mintic.gov.co</a:t>
            </a:r>
            <a:endParaRPr sz="94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F64405D-A738-C308-BF20-E64F993BB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75" y="1739914"/>
            <a:ext cx="3762476" cy="14382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1E267BC-E448-5334-5F28-10226244A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83" y="1902564"/>
            <a:ext cx="1848310" cy="1085137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A169B01-4CFA-53F0-B9D6-FB66EB9A8C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639" y="5508826"/>
            <a:ext cx="923508" cy="900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26" y="1560444"/>
            <a:ext cx="8040757" cy="2609401"/>
          </a:xfrm>
        </p:spPr>
        <p:txBody>
          <a:bodyPr>
            <a:normAutofit/>
          </a:bodyPr>
          <a:lstStyle/>
          <a:p>
            <a:br>
              <a:rPr lang="es-CO" sz="43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Maestros(MDM) y de Referencia</a:t>
            </a:r>
            <a:br>
              <a:rPr lang="es-CO"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4300" b="1">
                <a:solidFill>
                  <a:schemeClr val="bg1"/>
                </a:solidFill>
                <a:latin typeface="Helvetica" pitchFamily="2" charset="0"/>
              </a:rPr>
              <a:t> </a:t>
            </a:r>
            <a:endParaRPr lang="es-CO" sz="4300" b="1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52AA38DB-7E64-4BF0-8FC1-093A0B3D60AB}"/>
              </a:ext>
            </a:extLst>
          </p:cNvPr>
          <p:cNvSpPr/>
          <p:nvPr/>
        </p:nvSpPr>
        <p:spPr>
          <a:xfrm>
            <a:off x="0" y="1184032"/>
            <a:ext cx="12192000" cy="53808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D14CD84-7D3F-9D47-89DD-5D218B645BAF}"/>
              </a:ext>
            </a:extLst>
          </p:cNvPr>
          <p:cNvSpPr txBox="1"/>
          <p:nvPr/>
        </p:nvSpPr>
        <p:spPr>
          <a:xfrm>
            <a:off x="2685382" y="632075"/>
            <a:ext cx="8199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/>
              <a:t>¿Qué es la gestión de datos maestros?</a:t>
            </a:r>
            <a:endParaRPr lang="es-CO"/>
          </a:p>
        </p:txBody>
      </p:sp>
      <p:sp>
        <p:nvSpPr>
          <p:cNvPr id="29" name="Forma libre 14">
            <a:extLst>
              <a:ext uri="{FF2B5EF4-FFF2-40B4-BE49-F238E27FC236}">
                <a16:creationId xmlns:a16="http://schemas.microsoft.com/office/drawing/2014/main" id="{9B636B85-80FE-47C6-AC5E-BA3578AA387A}"/>
              </a:ext>
            </a:extLst>
          </p:cNvPr>
          <p:cNvSpPr/>
          <p:nvPr/>
        </p:nvSpPr>
        <p:spPr>
          <a:xfrm>
            <a:off x="3111891" y="2356343"/>
            <a:ext cx="2843432" cy="708340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551297"/>
              <a:satOff val="15371"/>
              <a:lumOff val="1232"/>
              <a:alphaOff val="0"/>
            </a:schemeClr>
          </a:lnRef>
          <a:fillRef idx="1">
            <a:schemeClr val="accent4">
              <a:hueOff val="-2551297"/>
              <a:satOff val="15371"/>
              <a:lumOff val="1232"/>
              <a:alphaOff val="0"/>
            </a:schemeClr>
          </a:fillRef>
          <a:effectRef idx="0">
            <a:schemeClr val="accent4">
              <a:hueOff val="-2551297"/>
              <a:satOff val="15371"/>
              <a:lumOff val="12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33"/>
              <a:t>Tener una visión única del dato</a:t>
            </a:r>
            <a:endParaRPr lang="es-ES_tradnl" sz="1333"/>
          </a:p>
        </p:txBody>
      </p:sp>
      <p:sp>
        <p:nvSpPr>
          <p:cNvPr id="30" name="Forma libre 15">
            <a:extLst>
              <a:ext uri="{FF2B5EF4-FFF2-40B4-BE49-F238E27FC236}">
                <a16:creationId xmlns:a16="http://schemas.microsoft.com/office/drawing/2014/main" id="{88512FCE-EACD-473A-B425-A2BC074A2F08}"/>
              </a:ext>
            </a:extLst>
          </p:cNvPr>
          <p:cNvSpPr/>
          <p:nvPr/>
        </p:nvSpPr>
        <p:spPr>
          <a:xfrm>
            <a:off x="3111891" y="3112609"/>
            <a:ext cx="2843432" cy="111942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lnRef>
          <a:fillRef idx="1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fillRef>
          <a:effectRef idx="0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  </a:t>
            </a:r>
            <a:r>
              <a:rPr lang="es-ES" sz="1200"/>
              <a:t>Establece una definición estándar para datos críticos desde la perspectiva de negocio que se comparte a lo largo de la organización, y representa la única fuente de verdad (generación de registros de oro o Golden récords</a:t>
            </a:r>
            <a:r>
              <a:rPr lang="es-ES" sz="1067"/>
              <a:t>)</a:t>
            </a:r>
            <a:endParaRPr lang="es-ES_tradnl" sz="1067"/>
          </a:p>
        </p:txBody>
      </p:sp>
      <p:sp>
        <p:nvSpPr>
          <p:cNvPr id="31" name="Forma libre 25">
            <a:extLst>
              <a:ext uri="{FF2B5EF4-FFF2-40B4-BE49-F238E27FC236}">
                <a16:creationId xmlns:a16="http://schemas.microsoft.com/office/drawing/2014/main" id="{535397FB-60B5-4A5A-ACDC-5C8F25D1DBC0}"/>
              </a:ext>
            </a:extLst>
          </p:cNvPr>
          <p:cNvSpPr/>
          <p:nvPr/>
        </p:nvSpPr>
        <p:spPr>
          <a:xfrm>
            <a:off x="3111891" y="4563818"/>
            <a:ext cx="2843432" cy="708340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3189121"/>
              <a:satOff val="19214"/>
              <a:lumOff val="1540"/>
              <a:alphaOff val="0"/>
            </a:schemeClr>
          </a:lnRef>
          <a:fillRef idx="1">
            <a:schemeClr val="accent4">
              <a:hueOff val="-3189121"/>
              <a:satOff val="19214"/>
              <a:lumOff val="1540"/>
              <a:alphaOff val="0"/>
            </a:schemeClr>
          </a:fillRef>
          <a:effectRef idx="0">
            <a:schemeClr val="accent4">
              <a:hueOff val="-3189121"/>
              <a:satOff val="19214"/>
              <a:lumOff val="15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33"/>
              <a:t>Lograr comprensión consistente de los activos de datos más críticos y comunes de la organización</a:t>
            </a:r>
            <a:endParaRPr lang="es-ES_tradnl" sz="1333"/>
          </a:p>
        </p:txBody>
      </p:sp>
      <p:sp>
        <p:nvSpPr>
          <p:cNvPr id="32" name="Forma libre 27">
            <a:extLst>
              <a:ext uri="{FF2B5EF4-FFF2-40B4-BE49-F238E27FC236}">
                <a16:creationId xmlns:a16="http://schemas.microsoft.com/office/drawing/2014/main" id="{667B75BC-03DD-490C-A5CC-CC8538A61127}"/>
              </a:ext>
            </a:extLst>
          </p:cNvPr>
          <p:cNvSpPr/>
          <p:nvPr/>
        </p:nvSpPr>
        <p:spPr>
          <a:xfrm>
            <a:off x="3111891" y="5320084"/>
            <a:ext cx="2843432" cy="111942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lnRef>
          <a:fillRef idx="1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fillRef>
          <a:effectRef idx="0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200"/>
              <a:t>Permite optimizar y evitar errores al trabajar con datos maestros consistentes, confiables y compartidos entre todos ellos</a:t>
            </a:r>
          </a:p>
        </p:txBody>
      </p:sp>
      <p:sp>
        <p:nvSpPr>
          <p:cNvPr id="33" name="Forma libre 28">
            <a:extLst>
              <a:ext uri="{FF2B5EF4-FFF2-40B4-BE49-F238E27FC236}">
                <a16:creationId xmlns:a16="http://schemas.microsoft.com/office/drawing/2014/main" id="{0FC72948-07AC-49A3-9B19-69E399541262}"/>
              </a:ext>
            </a:extLst>
          </p:cNvPr>
          <p:cNvSpPr/>
          <p:nvPr/>
        </p:nvSpPr>
        <p:spPr>
          <a:xfrm>
            <a:off x="8679300" y="2356343"/>
            <a:ext cx="2856208" cy="708340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3826945"/>
              <a:satOff val="23056"/>
              <a:lumOff val="1848"/>
              <a:alphaOff val="0"/>
            </a:schemeClr>
          </a:lnRef>
          <a:fillRef idx="1">
            <a:schemeClr val="accent4">
              <a:hueOff val="-3826945"/>
              <a:satOff val="23056"/>
              <a:lumOff val="1848"/>
              <a:alphaOff val="0"/>
            </a:schemeClr>
          </a:fillRef>
          <a:effectRef idx="0">
            <a:schemeClr val="accent4">
              <a:hueOff val="-3826945"/>
              <a:satOff val="23056"/>
              <a:lumOff val="184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33"/>
              <a:t>Mecanismos para el uso consistente de los datos maestros a lo largo de la organización</a:t>
            </a:r>
            <a:endParaRPr lang="es-ES_tradnl" sz="1333"/>
          </a:p>
        </p:txBody>
      </p:sp>
      <p:sp>
        <p:nvSpPr>
          <p:cNvPr id="34" name="Forma libre 58">
            <a:extLst>
              <a:ext uri="{FF2B5EF4-FFF2-40B4-BE49-F238E27FC236}">
                <a16:creationId xmlns:a16="http://schemas.microsoft.com/office/drawing/2014/main" id="{455B7E61-5AAD-45FE-8E38-1A8994D4FC7E}"/>
              </a:ext>
            </a:extLst>
          </p:cNvPr>
          <p:cNvSpPr/>
          <p:nvPr/>
        </p:nvSpPr>
        <p:spPr>
          <a:xfrm>
            <a:off x="8679300" y="3112609"/>
            <a:ext cx="2856208" cy="111942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382037"/>
              <a:satOff val="18992"/>
              <a:lumOff val="1207"/>
              <a:alphaOff val="0"/>
            </a:schemeClr>
          </a:lnRef>
          <a:fillRef idx="1">
            <a:schemeClr val="accent4">
              <a:tint val="40000"/>
              <a:alpha val="90000"/>
              <a:hueOff val="-3382037"/>
              <a:satOff val="18992"/>
              <a:lumOff val="1207"/>
              <a:alphaOff val="0"/>
            </a:schemeClr>
          </a:fillRef>
          <a:effectRef idx="0">
            <a:schemeClr val="accent4">
              <a:tint val="40000"/>
              <a:alpha val="90000"/>
              <a:hueOff val="-3382037"/>
              <a:satOff val="18992"/>
              <a:lumOff val="12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200"/>
              <a:t>Permite ganar eficiencia y efectividad, por </a:t>
            </a:r>
            <a:r>
              <a:rPr lang="es-ES" sz="1200" err="1"/>
              <a:t>ejemplo,se</a:t>
            </a:r>
            <a:r>
              <a:rPr lang="es-ES" sz="1200"/>
              <a:t> evita dañar la credibilidad con los usuarios internos, externos  , al poder confiar en los datos compartidos con ellos. </a:t>
            </a:r>
            <a:endParaRPr lang="es-ES_tradnl" sz="1200"/>
          </a:p>
        </p:txBody>
      </p:sp>
      <p:sp>
        <p:nvSpPr>
          <p:cNvPr id="35" name="Forma libre 59">
            <a:extLst>
              <a:ext uri="{FF2B5EF4-FFF2-40B4-BE49-F238E27FC236}">
                <a16:creationId xmlns:a16="http://schemas.microsoft.com/office/drawing/2014/main" id="{9CBDBE9F-C85C-4BC3-B9EA-4582FB44DF22}"/>
              </a:ext>
            </a:extLst>
          </p:cNvPr>
          <p:cNvSpPr/>
          <p:nvPr/>
        </p:nvSpPr>
        <p:spPr>
          <a:xfrm>
            <a:off x="8692077" y="4563818"/>
            <a:ext cx="2843431" cy="708340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333"/>
              <a:t>Está diseñado para la gestión de cambio, lo que ayuda a una organización a adaptarse al mercado</a:t>
            </a:r>
            <a:endParaRPr lang="es-ES_tradnl" sz="1333"/>
          </a:p>
        </p:txBody>
      </p:sp>
      <p:sp>
        <p:nvSpPr>
          <p:cNvPr id="36" name="Forma libre 60">
            <a:extLst>
              <a:ext uri="{FF2B5EF4-FFF2-40B4-BE49-F238E27FC236}">
                <a16:creationId xmlns:a16="http://schemas.microsoft.com/office/drawing/2014/main" id="{573D8F60-C1A5-4B62-9B87-6770BABD5385}"/>
              </a:ext>
            </a:extLst>
          </p:cNvPr>
          <p:cNvSpPr/>
          <p:nvPr/>
        </p:nvSpPr>
        <p:spPr>
          <a:xfrm>
            <a:off x="8679300" y="5320084"/>
            <a:ext cx="2856208" cy="111942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fillRef>
          <a:effectRef idx="0"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200"/>
              <a:t>Permite actualizar la gestión de riesgos, cumplimientos normativos, gestión de inventarios  entre otros</a:t>
            </a:r>
            <a:endParaRPr lang="es-ES_tradnl" sz="120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93FBF60A-7A01-4024-AFB9-A6E43ED2ACA2}"/>
              </a:ext>
            </a:extLst>
          </p:cNvPr>
          <p:cNvGrpSpPr/>
          <p:nvPr/>
        </p:nvGrpSpPr>
        <p:grpSpPr>
          <a:xfrm>
            <a:off x="178529" y="1324709"/>
            <a:ext cx="11834943" cy="750276"/>
            <a:chOff x="468879" y="2281704"/>
            <a:chExt cx="8217922" cy="562707"/>
          </a:xfrm>
        </p:grpSpPr>
        <p:sp>
          <p:nvSpPr>
            <p:cNvPr id="38" name="Forma libre 81">
              <a:extLst>
                <a:ext uri="{FF2B5EF4-FFF2-40B4-BE49-F238E27FC236}">
                  <a16:creationId xmlns:a16="http://schemas.microsoft.com/office/drawing/2014/main" id="{5605CF02-EF2A-4D9A-8D06-9D974C94D89F}"/>
                </a:ext>
              </a:extLst>
            </p:cNvPr>
            <p:cNvSpPr/>
            <p:nvPr/>
          </p:nvSpPr>
          <p:spPr>
            <a:xfrm>
              <a:off x="479693" y="2667114"/>
              <a:ext cx="4092306" cy="177297"/>
            </a:xfrm>
            <a:custGeom>
              <a:avLst/>
              <a:gdLst>
                <a:gd name="connsiteX0" fmla="*/ 0 w 3047999"/>
                <a:gd name="connsiteY0" fmla="*/ 0 h 263267"/>
                <a:gd name="connsiteX1" fmla="*/ 3047999 w 3047999"/>
                <a:gd name="connsiteY1" fmla="*/ 0 h 263267"/>
                <a:gd name="connsiteX2" fmla="*/ 3047999 w 3047999"/>
                <a:gd name="connsiteY2" fmla="*/ 263267 h 263267"/>
                <a:gd name="connsiteX3" fmla="*/ 0 w 3047999"/>
                <a:gd name="connsiteY3" fmla="*/ 263267 h 263267"/>
                <a:gd name="connsiteX4" fmla="*/ 0 w 3047999"/>
                <a:gd name="connsiteY4" fmla="*/ 0 h 26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7999" h="263267">
                  <a:moveTo>
                    <a:pt x="0" y="0"/>
                  </a:moveTo>
                  <a:lnTo>
                    <a:pt x="3047999" y="0"/>
                  </a:lnTo>
                  <a:lnTo>
                    <a:pt x="3047999" y="263267"/>
                  </a:lnTo>
                  <a:lnTo>
                    <a:pt x="0" y="2632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4763046"/>
                <a:satOff val="-6130"/>
                <a:lumOff val="-478"/>
                <a:alphaOff val="0"/>
              </a:schemeClr>
            </a:lnRef>
            <a:fillRef idx="1">
              <a:schemeClr val="accent3">
                <a:tint val="40000"/>
                <a:alpha val="90000"/>
                <a:hueOff val="4763046"/>
                <a:satOff val="-6130"/>
                <a:lumOff val="-47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763046"/>
                <a:satOff val="-6130"/>
                <a:lumOff val="-47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413" tIns="8467" rIns="47413" bIns="8467" numCol="1" spcCol="1270" anchor="ctr" anchorCtr="0">
              <a:noAutofit/>
            </a:bodyPr>
            <a:lstStyle/>
            <a:p>
              <a:pPr defTabSz="296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33"/>
                <a:t>Algunos de los beneficios que aportan son:</a:t>
              </a: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3B725A6E-3F77-4DCB-9586-8F90EA62601A}"/>
                </a:ext>
              </a:extLst>
            </p:cNvPr>
            <p:cNvSpPr/>
            <p:nvPr/>
          </p:nvSpPr>
          <p:spPr>
            <a:xfrm>
              <a:off x="468879" y="2281704"/>
              <a:ext cx="8217922" cy="34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333">
                  <a:solidFill>
                    <a:schemeClr val="tx1"/>
                  </a:solidFill>
                </a:rPr>
                <a:t>Es el conjunto de procesos, gobierno, políticas, estándares y herramientas que definen y gestionan constantemente los datos críticos de una organización para proporcionar una única fuente de verdad y de  referencia</a:t>
              </a:r>
              <a:endParaRPr lang="es-CO" sz="1333">
                <a:solidFill>
                  <a:schemeClr val="tx1"/>
                </a:solidFill>
              </a:endParaRPr>
            </a:p>
          </p:txBody>
        </p:sp>
      </p:grpSp>
      <p:pic>
        <p:nvPicPr>
          <p:cNvPr id="44" name="Imagen 43">
            <a:extLst>
              <a:ext uri="{FF2B5EF4-FFF2-40B4-BE49-F238E27FC236}">
                <a16:creationId xmlns:a16="http://schemas.microsoft.com/office/drawing/2014/main" id="{8ED1BBE8-7AC7-4E53-825D-EF15B015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36" y="2710512"/>
            <a:ext cx="1435757" cy="139822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CDE96B85-7E8D-4849-9B95-41C2FB1E7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00" y="2606781"/>
            <a:ext cx="1587721" cy="1587721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2F139271-39FD-4397-ACAE-ED9AD8043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00" y="4545275"/>
            <a:ext cx="1587721" cy="1549616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822D4460-0AF7-484A-B2D5-C505986F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393" y="4901263"/>
            <a:ext cx="1625827" cy="12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ipse 28">
            <a:extLst>
              <a:ext uri="{FF2B5EF4-FFF2-40B4-BE49-F238E27FC236}">
                <a16:creationId xmlns:a16="http://schemas.microsoft.com/office/drawing/2014/main" id="{49ADA6B3-7EFC-39EE-801C-565F27FE083E}"/>
              </a:ext>
            </a:extLst>
          </p:cNvPr>
          <p:cNvSpPr/>
          <p:nvPr/>
        </p:nvSpPr>
        <p:spPr>
          <a:xfrm>
            <a:off x="5146657" y="1478984"/>
            <a:ext cx="2640115" cy="26315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5C3168C-A376-2D31-34F5-EFA6C551033E}"/>
              </a:ext>
            </a:extLst>
          </p:cNvPr>
          <p:cNvSpPr/>
          <p:nvPr/>
        </p:nvSpPr>
        <p:spPr>
          <a:xfrm>
            <a:off x="231081" y="3542883"/>
            <a:ext cx="2996311" cy="29865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73903C7D-F37B-C23C-D3C1-A19186D64D14}"/>
              </a:ext>
            </a:extLst>
          </p:cNvPr>
          <p:cNvSpPr/>
          <p:nvPr/>
        </p:nvSpPr>
        <p:spPr>
          <a:xfrm>
            <a:off x="2261115" y="1435692"/>
            <a:ext cx="2718535" cy="27096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D5E49F-E61A-708B-AE64-3779BE8B7599}"/>
              </a:ext>
            </a:extLst>
          </p:cNvPr>
          <p:cNvSpPr txBox="1"/>
          <p:nvPr/>
        </p:nvSpPr>
        <p:spPr>
          <a:xfrm>
            <a:off x="419100" y="977842"/>
            <a:ext cx="292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2400" b="1">
                <a:latin typeface="Verdana" panose="020B0604030504040204" pitchFamily="34" charset="0"/>
                <a:ea typeface="Verdana" panose="020B0604030504040204" pitchFamily="34" charset="0"/>
              </a:rPr>
              <a:t>Tipos de datos</a:t>
            </a:r>
            <a:endParaRPr lang="es-CO" sz="24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1FBDEC7-B50B-7C7F-06FE-4A582D60F2DE}"/>
              </a:ext>
            </a:extLst>
          </p:cNvPr>
          <p:cNvGrpSpPr/>
          <p:nvPr/>
        </p:nvGrpSpPr>
        <p:grpSpPr>
          <a:xfrm>
            <a:off x="10827757" y="2485349"/>
            <a:ext cx="835805" cy="943651"/>
            <a:chOff x="10060795" y="796507"/>
            <a:chExt cx="590550" cy="666750"/>
          </a:xfrm>
        </p:grpSpPr>
        <p:pic>
          <p:nvPicPr>
            <p:cNvPr id="3" name="Gráfico 2" descr="Hombre mayor sin pelo">
              <a:extLst>
                <a:ext uri="{FF2B5EF4-FFF2-40B4-BE49-F238E27FC236}">
                  <a16:creationId xmlns:a16="http://schemas.microsoft.com/office/drawing/2014/main" id="{977955AA-41A6-556D-D08A-BF6C5DDA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0060795" y="796507"/>
              <a:ext cx="590550" cy="666750"/>
            </a:xfrm>
            <a:prstGeom prst="rect">
              <a:avLst/>
            </a:prstGeom>
          </p:spPr>
        </p:pic>
        <p:pic>
          <p:nvPicPr>
            <p:cNvPr id="6" name="Gráfico 5" descr="Una cara confusa">
              <a:extLst>
                <a:ext uri="{FF2B5EF4-FFF2-40B4-BE49-F238E27FC236}">
                  <a16:creationId xmlns:a16="http://schemas.microsoft.com/office/drawing/2014/main" id="{D963216E-11D2-65FD-5F35-39BF13BE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0186987" y="954092"/>
              <a:ext cx="304800" cy="381000"/>
            </a:xfrm>
            <a:prstGeom prst="rect">
              <a:avLst/>
            </a:prstGeom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4598A2E-D265-6D0D-0819-631096E2F549}"/>
              </a:ext>
            </a:extLst>
          </p:cNvPr>
          <p:cNvGrpSpPr/>
          <p:nvPr/>
        </p:nvGrpSpPr>
        <p:grpSpPr>
          <a:xfrm>
            <a:off x="7855174" y="359473"/>
            <a:ext cx="2926744" cy="2597702"/>
            <a:chOff x="7910103" y="644177"/>
            <a:chExt cx="2858229" cy="2536890"/>
          </a:xfrm>
        </p:grpSpPr>
        <p:pic>
          <p:nvPicPr>
            <p:cNvPr id="16" name="Gráfico 15" descr="Un bocadillo en forma de nube">
              <a:extLst>
                <a:ext uri="{FF2B5EF4-FFF2-40B4-BE49-F238E27FC236}">
                  <a16:creationId xmlns:a16="http://schemas.microsoft.com/office/drawing/2014/main" id="{7773F5A3-550D-2B1B-D42F-817E8212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7910103" y="644177"/>
              <a:ext cx="2858229" cy="2536890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5477A64-3B65-2D5B-F654-B5D057D3DFC8}"/>
                </a:ext>
              </a:extLst>
            </p:cNvPr>
            <p:cNvSpPr txBox="1"/>
            <p:nvPr/>
          </p:nvSpPr>
          <p:spPr>
            <a:xfrm>
              <a:off x="8066453" y="1439716"/>
              <a:ext cx="2484133" cy="51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>
                  <a:latin typeface="Verdana" panose="020B0604030504040204" pitchFamily="34" charset="0"/>
                  <a:ea typeface="Verdana" panose="020B0604030504040204" pitchFamily="34" charset="0"/>
                </a:rPr>
                <a:t>¿Qué tipos de datos </a:t>
              </a:r>
            </a:p>
            <a:p>
              <a:r>
                <a:rPr lang="es-MX" sz="1400" b="1">
                  <a:latin typeface="Verdana" panose="020B0604030504040204" pitchFamily="34" charset="0"/>
                  <a:ea typeface="Verdana" panose="020B0604030504040204" pitchFamily="34" charset="0"/>
                </a:rPr>
                <a:t>se pueden identificar?</a:t>
              </a: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A4761D2-690C-C670-F045-3402151C00F4}"/>
              </a:ext>
            </a:extLst>
          </p:cNvPr>
          <p:cNvSpPr txBox="1"/>
          <p:nvPr/>
        </p:nvSpPr>
        <p:spPr>
          <a:xfrm>
            <a:off x="577508" y="4181216"/>
            <a:ext cx="25355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Conjunto de datos centrales, esenciales y transversales en una organización definido y establecido como única fuente de verdad. Puede ser compartido por diferentes sistemas de información de la organización y en ocasiones por fuera de la misma.  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2E8868A-5C18-E12C-145B-C9B1A6963D3B}"/>
              </a:ext>
            </a:extLst>
          </p:cNvPr>
          <p:cNvSpPr txBox="1"/>
          <p:nvPr/>
        </p:nvSpPr>
        <p:spPr>
          <a:xfrm>
            <a:off x="791089" y="3823392"/>
            <a:ext cx="17448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es-MX" sz="12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Datos maestros</a:t>
            </a:r>
            <a:endParaRPr lang="es-CO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1B2C91-4ED8-DCBC-B404-24C5B15B4F74}"/>
              </a:ext>
            </a:extLst>
          </p:cNvPr>
          <p:cNvSpPr txBox="1"/>
          <p:nvPr/>
        </p:nvSpPr>
        <p:spPr>
          <a:xfrm>
            <a:off x="2520052" y="1975742"/>
            <a:ext cx="25355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Conjunto de datos proveniente de estándares internos o externos que permite la clasificación, la caracterización y la categorización de datos en la organización. Generalmente hace parte de los datos maestros.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2B016D9-F97D-CA9F-B1FB-5C86E02868B6}"/>
              </a:ext>
            </a:extLst>
          </p:cNvPr>
          <p:cNvSpPr txBox="1"/>
          <p:nvPr/>
        </p:nvSpPr>
        <p:spPr>
          <a:xfrm>
            <a:off x="2828732" y="1565767"/>
            <a:ext cx="161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*Datos de referencia</a:t>
            </a:r>
            <a:endParaRPr lang="es-CO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F6B0120-2818-B185-0C0D-3EF19D8436E9}"/>
              </a:ext>
            </a:extLst>
          </p:cNvPr>
          <p:cNvSpPr txBox="1"/>
          <p:nvPr/>
        </p:nvSpPr>
        <p:spPr>
          <a:xfrm>
            <a:off x="4109840" y="4542302"/>
            <a:ext cx="2535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Son los datos generados o capturados por una organización como resultado de la ejecución de una operación en un sistema o entre sistemas y que pueden ser recopilados o almacenados. 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5AB278F-096C-6684-9718-6903213C0933}"/>
              </a:ext>
            </a:extLst>
          </p:cNvPr>
          <p:cNvSpPr/>
          <p:nvPr/>
        </p:nvSpPr>
        <p:spPr>
          <a:xfrm>
            <a:off x="3867942" y="3912057"/>
            <a:ext cx="2640115" cy="26315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0BD4DE7-6000-D289-DAEE-B91920A6F7D3}"/>
              </a:ext>
            </a:extLst>
          </p:cNvPr>
          <p:cNvSpPr txBox="1"/>
          <p:nvPr/>
        </p:nvSpPr>
        <p:spPr>
          <a:xfrm>
            <a:off x="4394190" y="4078031"/>
            <a:ext cx="161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i="0">
                <a:solidFill>
                  <a:srgbClr val="FFCC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Datos transaccionales</a:t>
            </a:r>
            <a:endParaRPr lang="es-CO" sz="1200" b="1">
              <a:solidFill>
                <a:srgbClr val="FFCC0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4D90906-B62D-4832-2FDF-3714BEA9F3F3}"/>
              </a:ext>
            </a:extLst>
          </p:cNvPr>
          <p:cNvSpPr txBox="1"/>
          <p:nvPr/>
        </p:nvSpPr>
        <p:spPr>
          <a:xfrm>
            <a:off x="5297972" y="2180136"/>
            <a:ext cx="2535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Información de referencia sobre la que se construyen datos geoespaciales temáticos para facilitar en las entidades administrativas y a la sociedad la toma de decisiones del territorio.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7287C3D-AD11-28E9-8A3F-EDCD0248A07A}"/>
              </a:ext>
            </a:extLst>
          </p:cNvPr>
          <p:cNvSpPr txBox="1"/>
          <p:nvPr/>
        </p:nvSpPr>
        <p:spPr>
          <a:xfrm>
            <a:off x="5683055" y="1556584"/>
            <a:ext cx="1613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*Datos fundamentales geoespaciales</a:t>
            </a:r>
            <a:endParaRPr lang="es-CO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8EF3618-7F51-8086-7861-FC0A9206ECB8}"/>
              </a:ext>
            </a:extLst>
          </p:cNvPr>
          <p:cNvSpPr txBox="1"/>
          <p:nvPr/>
        </p:nvSpPr>
        <p:spPr>
          <a:xfrm>
            <a:off x="9764182" y="4601293"/>
            <a:ext cx="2035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Conjunto de datos no clasificados en los otros tipos de datos ya identificados.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FE058004-5499-84BE-726E-A332F673CA09}"/>
              </a:ext>
            </a:extLst>
          </p:cNvPr>
          <p:cNvSpPr/>
          <p:nvPr/>
        </p:nvSpPr>
        <p:spPr>
          <a:xfrm>
            <a:off x="9630378" y="3852324"/>
            <a:ext cx="2304867" cy="229737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56BA295-FF55-CF13-9C12-3122FE6594DE}"/>
              </a:ext>
            </a:extLst>
          </p:cNvPr>
          <p:cNvSpPr txBox="1"/>
          <p:nvPr/>
        </p:nvSpPr>
        <p:spPr>
          <a:xfrm>
            <a:off x="10023687" y="4039470"/>
            <a:ext cx="1613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i="0">
                <a:solidFill>
                  <a:srgbClr val="FFCC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Otros tipos de datos</a:t>
            </a:r>
            <a:endParaRPr lang="es-CO" sz="1200" b="1">
              <a:solidFill>
                <a:srgbClr val="FFCC0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D7340FD-D527-4A5C-A202-E2A02FEDE7D5}"/>
              </a:ext>
            </a:extLst>
          </p:cNvPr>
          <p:cNvSpPr txBox="1"/>
          <p:nvPr/>
        </p:nvSpPr>
        <p:spPr>
          <a:xfrm>
            <a:off x="6972981" y="4544528"/>
            <a:ext cx="25355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Los datos abiertos son información pública dispuesta en formatos que permiten su uso y reutilización bajo licencia abierta y sin restricciones legales para su aprovechamiento.</a:t>
            </a:r>
            <a:endParaRPr lang="es-CO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318DDFD4-0087-1688-B023-4BFDCC461DA4}"/>
              </a:ext>
            </a:extLst>
          </p:cNvPr>
          <p:cNvSpPr/>
          <p:nvPr/>
        </p:nvSpPr>
        <p:spPr>
          <a:xfrm>
            <a:off x="6821666" y="3885307"/>
            <a:ext cx="2640115" cy="263152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2990874-AD0E-8488-D030-5CD7602712BE}"/>
              </a:ext>
            </a:extLst>
          </p:cNvPr>
          <p:cNvSpPr txBox="1"/>
          <p:nvPr/>
        </p:nvSpPr>
        <p:spPr>
          <a:xfrm>
            <a:off x="7358064" y="4206726"/>
            <a:ext cx="16134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i="0">
                <a:solidFill>
                  <a:srgbClr val="FFCC0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Datos abiertos</a:t>
            </a:r>
            <a:endParaRPr lang="es-CO" sz="1200" b="1">
              <a:solidFill>
                <a:srgbClr val="FFCC0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EDC542-650E-8953-6392-C51B8A7849A1}"/>
              </a:ext>
            </a:extLst>
          </p:cNvPr>
          <p:cNvSpPr txBox="1"/>
          <p:nvPr/>
        </p:nvSpPr>
        <p:spPr>
          <a:xfrm>
            <a:off x="5765852" y="6508879"/>
            <a:ext cx="67727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b="0" i="0" u="none" strike="noStrike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*DANE. Grupo Táctico de Infraestructura de Datos del Estado. 2023.</a:t>
            </a:r>
            <a:r>
              <a:rPr lang="en-US" sz="900" b="0" i="0" u="none" strike="noStrike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s-MX" sz="900" b="0" i="0" u="none" strike="noStrike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Mesas de estandarización de conceptos</a:t>
            </a:r>
            <a:r>
              <a:rPr lang="en-US" sz="900" b="0" i="0" u="none" strike="noStrike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. </a:t>
            </a:r>
            <a:endParaRPr lang="es-ES" sz="9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8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FCF34695-C85A-4371-88B6-EB4D9263A2C4}"/>
              </a:ext>
            </a:extLst>
          </p:cNvPr>
          <p:cNvSpPr/>
          <p:nvPr/>
        </p:nvSpPr>
        <p:spPr>
          <a:xfrm>
            <a:off x="0" y="1179443"/>
            <a:ext cx="12192000" cy="5382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25AB7C2-DF75-41AD-98B6-7F0B9A91BEEB}"/>
              </a:ext>
            </a:extLst>
          </p:cNvPr>
          <p:cNvCxnSpPr>
            <a:cxnSpLocks/>
          </p:cNvCxnSpPr>
          <p:nvPr/>
        </p:nvCxnSpPr>
        <p:spPr>
          <a:xfrm flipV="1">
            <a:off x="544099" y="1497497"/>
            <a:ext cx="0" cy="4572001"/>
          </a:xfrm>
          <a:prstGeom prst="line">
            <a:avLst/>
          </a:prstGeom>
          <a:ln w="3175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BD6A97E-C6A5-41F0-9132-C6EB6853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1963477"/>
            <a:ext cx="159880" cy="1598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E8BB41-4479-4327-9159-1DE2668D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3" y="2849285"/>
            <a:ext cx="159880" cy="1598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CE43CE-9E79-42D5-B5A8-5E8789E1C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3428681"/>
            <a:ext cx="159880" cy="1598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84417F-0518-4D81-9136-ABEFD2DA5192}"/>
              </a:ext>
            </a:extLst>
          </p:cNvPr>
          <p:cNvSpPr txBox="1"/>
          <p:nvPr/>
        </p:nvSpPr>
        <p:spPr>
          <a:xfrm>
            <a:off x="771190" y="1301230"/>
            <a:ext cx="865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>
                <a:ea typeface="Calibri" panose="020F0502020204030204" pitchFamily="34" charset="0"/>
                <a:cs typeface="StoneSerif-Semibold"/>
              </a:rPr>
              <a:t>Reusabilidad</a:t>
            </a:r>
            <a:r>
              <a:rPr lang="es-CO" sz="1600">
                <a:ea typeface="Calibri" panose="020F0502020204030204" pitchFamily="34" charset="0"/>
                <a:cs typeface="StoneSerif"/>
              </a:rPr>
              <a:t>: se caracterizan por su alta reusabilidad en la organización</a:t>
            </a:r>
            <a:endParaRPr lang="es-CO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6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8AAE5A-0594-4536-A759-4D7653E7ACF5}"/>
              </a:ext>
            </a:extLst>
          </p:cNvPr>
          <p:cNvSpPr txBox="1"/>
          <p:nvPr/>
        </p:nvSpPr>
        <p:spPr>
          <a:xfrm>
            <a:off x="771188" y="1757971"/>
            <a:ext cx="9444536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CO" sz="1600" b="1">
                <a:ea typeface="Calibri" panose="020F0502020204030204" pitchFamily="34" charset="0"/>
                <a:cs typeface="Times New Roman" panose="02020603050405020304" pitchFamily="18" charset="0"/>
              </a:rPr>
              <a:t>Comportamiento:</a:t>
            </a:r>
            <a:r>
              <a:rPr lang="es-CO" sz="16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ea typeface="Calibri" panose="020F0502020204030204" pitchFamily="34" charset="0"/>
              </a:rPr>
              <a:t>normalmente están relacionados con los datos transaccionales, siguiendo una relación sustantiva/verbo, </a:t>
            </a:r>
            <a:r>
              <a:rPr lang="es-ES" sz="1600">
                <a:ea typeface="Calibri" panose="020F0502020204030204" pitchFamily="34" charset="0"/>
              </a:rPr>
              <a:t>Esto significa que los datos maestros describen entidades o cosas, mientras que los datos transaccionales registran las acciones asociadas con esas entidades.</a:t>
            </a:r>
            <a:r>
              <a:rPr lang="es-CO" sz="1600">
                <a:ea typeface="Calibri" panose="020F0502020204030204" pitchFamily="34" charset="0"/>
              </a:rPr>
              <a:t>por ejemplo </a:t>
            </a:r>
            <a:r>
              <a:rPr lang="es-ES" sz="1600" b="1">
                <a:ea typeface="Calibri" panose="020F0502020204030204" pitchFamily="34" charset="0"/>
              </a:rPr>
              <a:t>Cliente - Compra</a:t>
            </a:r>
            <a:endParaRPr lang="es-CO" sz="1600" b="1">
              <a:ea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F06BFC-3B7C-4B99-9FAE-14DF4C69F1FC}"/>
              </a:ext>
            </a:extLst>
          </p:cNvPr>
          <p:cNvSpPr txBox="1"/>
          <p:nvPr/>
        </p:nvSpPr>
        <p:spPr>
          <a:xfrm>
            <a:off x="751515" y="2828124"/>
            <a:ext cx="805818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s-CO" sz="1600" b="1">
                <a:ea typeface="Calibri" panose="020F0502020204030204" pitchFamily="34" charset="0"/>
                <a:cs typeface="StoneSerif-Semibold"/>
              </a:rPr>
              <a:t>Valor</a:t>
            </a:r>
            <a:r>
              <a:rPr lang="es-CO" sz="1600">
                <a:ea typeface="Calibri" panose="020F0502020204030204" pitchFamily="34" charset="0"/>
                <a:cs typeface="StoneSerif-Semibold"/>
              </a:rPr>
              <a:t>:</a:t>
            </a:r>
            <a:r>
              <a:rPr lang="es-CO" sz="1600">
                <a:ea typeface="Calibri" panose="020F0502020204030204" pitchFamily="34" charset="0"/>
                <a:cs typeface="StoneSerif"/>
              </a:rPr>
              <a:t> a mayor valor de un dato, mayor es la necesidad de protegerlo y</a:t>
            </a:r>
            <a:r>
              <a:rPr lang="es-CO" sz="160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>
                <a:ea typeface="Calibri" panose="020F0502020204030204" pitchFamily="34" charset="0"/>
                <a:cs typeface="StoneSerif"/>
              </a:rPr>
              <a:t>mantener su calidad.</a:t>
            </a:r>
            <a:endParaRPr lang="es-CO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E549BE-5821-44F6-96C3-9E2C6E66E524}"/>
              </a:ext>
            </a:extLst>
          </p:cNvPr>
          <p:cNvSpPr txBox="1"/>
          <p:nvPr/>
        </p:nvSpPr>
        <p:spPr>
          <a:xfrm>
            <a:off x="771190" y="3310933"/>
            <a:ext cx="971384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s-CO" sz="1600" b="1">
                <a:ea typeface="Calibri" panose="020F0502020204030204" pitchFamily="34" charset="0"/>
                <a:cs typeface="StoneSerif-Semibold"/>
              </a:rPr>
              <a:t>Vida del dato</a:t>
            </a:r>
            <a:r>
              <a:rPr lang="es-CO" sz="1600">
                <a:ea typeface="Calibri" panose="020F0502020204030204" pitchFamily="34" charset="0"/>
                <a:cs typeface="StoneSerif"/>
              </a:rPr>
              <a:t>: tienden a ser menos volátiles que los datos transaccionales.</a:t>
            </a:r>
            <a:endParaRPr lang="es-CO" sz="16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01016AB-099F-4CB2-B351-3FEE8DC3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3950079"/>
            <a:ext cx="159880" cy="15988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4518867-5378-4D9B-926C-8E94CCACA1BF}"/>
              </a:ext>
            </a:extLst>
          </p:cNvPr>
          <p:cNvSpPr txBox="1"/>
          <p:nvPr/>
        </p:nvSpPr>
        <p:spPr>
          <a:xfrm>
            <a:off x="771190" y="3726093"/>
            <a:ext cx="10296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/>
              <a:t>Referencia temporal</a:t>
            </a:r>
            <a:r>
              <a:rPr lang="es-ES" sz="1600"/>
              <a:t>: tienen una baja dependencia respecto a un determinado</a:t>
            </a:r>
          </a:p>
          <a:p>
            <a:pPr algn="just"/>
            <a:r>
              <a:rPr lang="es-CO" sz="1600"/>
              <a:t>punto en el tiempo.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60BA89E-40A4-4635-8588-679B40B77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4573196"/>
            <a:ext cx="159880" cy="15988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A22C57-6367-42B0-94A3-71B3E2A2CF25}"/>
              </a:ext>
            </a:extLst>
          </p:cNvPr>
          <p:cNvSpPr txBox="1"/>
          <p:nvPr/>
        </p:nvSpPr>
        <p:spPr>
          <a:xfrm>
            <a:off x="771190" y="4476690"/>
            <a:ext cx="7775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/>
              <a:t>Frecuencia de actualización</a:t>
            </a:r>
            <a:r>
              <a:rPr lang="es-ES" sz="1600"/>
              <a:t>: la frecuencia con la que un dato se actualiza o cambia durante un determinado periodo de tiempo es baja.</a:t>
            </a:r>
            <a:endParaRPr lang="es-CO" sz="16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443867-DD02-4448-91B1-2E8B785A5123}"/>
              </a:ext>
            </a:extLst>
          </p:cNvPr>
          <p:cNvSpPr txBox="1"/>
          <p:nvPr/>
        </p:nvSpPr>
        <p:spPr>
          <a:xfrm>
            <a:off x="771190" y="5174317"/>
            <a:ext cx="7278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/>
              <a:t>Volatilidad de volumen</a:t>
            </a:r>
            <a:r>
              <a:rPr lang="es-ES" sz="1600"/>
              <a:t>: hace referencia al crecimiento del dato en volumen</a:t>
            </a:r>
          </a:p>
          <a:p>
            <a:pPr algn="l"/>
            <a:r>
              <a:rPr lang="es-CO" sz="1600"/>
              <a:t>respecto al tiempo.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97F33AE-DD2B-4097-8ED6-434B69A99961}"/>
              </a:ext>
            </a:extLst>
          </p:cNvPr>
          <p:cNvSpPr txBox="1"/>
          <p:nvPr/>
        </p:nvSpPr>
        <p:spPr>
          <a:xfrm>
            <a:off x="771188" y="5863830"/>
            <a:ext cx="10506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1600" b="1"/>
              <a:t>Independencia existencial-Autónoma</a:t>
            </a:r>
            <a:r>
              <a:rPr lang="es-ES" sz="1600"/>
              <a:t>: es el grado en el que el dato hace referencia a</a:t>
            </a:r>
          </a:p>
          <a:p>
            <a:pPr algn="l"/>
            <a:r>
              <a:rPr lang="es-CO" sz="1600"/>
              <a:t>otros tipos de datos.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B59FA41-45E5-4A20-AD09-D105C233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" y="1417556"/>
            <a:ext cx="159880" cy="15988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64E739C-702F-4AFD-84C0-9663B441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5247524"/>
            <a:ext cx="159880" cy="15988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2745161-E957-4391-A980-4735743C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5989557"/>
            <a:ext cx="159880" cy="159880"/>
          </a:xfrm>
          <a:prstGeom prst="rect">
            <a:avLst/>
          </a:prstGeom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3AD0ADC2-ECC9-4D75-998F-FC0C939734AF}"/>
              </a:ext>
            </a:extLst>
          </p:cNvPr>
          <p:cNvSpPr txBox="1"/>
          <p:nvPr/>
        </p:nvSpPr>
        <p:spPr>
          <a:xfrm>
            <a:off x="453470" y="787915"/>
            <a:ext cx="1164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/>
              <a:t>¿Como se identifica a un dato maestro?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29FFB97-A485-6AA9-CF9D-61C684274378}"/>
              </a:ext>
            </a:extLst>
          </p:cNvPr>
          <p:cNvGrpSpPr/>
          <p:nvPr/>
        </p:nvGrpSpPr>
        <p:grpSpPr>
          <a:xfrm>
            <a:off x="8869612" y="2433332"/>
            <a:ext cx="2858229" cy="2536890"/>
            <a:chOff x="7910103" y="644177"/>
            <a:chExt cx="2858229" cy="2536890"/>
          </a:xfrm>
        </p:grpSpPr>
        <p:pic>
          <p:nvPicPr>
            <p:cNvPr id="8" name="Gráfico 7" descr="Un bocadillo en forma de nube">
              <a:extLst>
                <a:ext uri="{FF2B5EF4-FFF2-40B4-BE49-F238E27FC236}">
                  <a16:creationId xmlns:a16="http://schemas.microsoft.com/office/drawing/2014/main" id="{5EE8A9CE-0FC7-B53E-BFC3-56963545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910103" y="644177"/>
              <a:ext cx="2858229" cy="253689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247042B-96C9-3CD3-4790-827417A2C015}"/>
                </a:ext>
              </a:extLst>
            </p:cNvPr>
            <p:cNvSpPr txBox="1"/>
            <p:nvPr/>
          </p:nvSpPr>
          <p:spPr>
            <a:xfrm>
              <a:off x="8434909" y="1415553"/>
              <a:ext cx="192129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>
                  <a:latin typeface="Verdana" panose="020B0604030504040204" pitchFamily="34" charset="0"/>
                  <a:ea typeface="Verdana" panose="020B0604030504040204" pitchFamily="34" charset="0"/>
                </a:rPr>
                <a:t>¿Cómo puedo identificar un dato Maestro?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363CEC9-4EE6-621B-2758-F262681429CC}"/>
              </a:ext>
            </a:extLst>
          </p:cNvPr>
          <p:cNvGrpSpPr/>
          <p:nvPr/>
        </p:nvGrpSpPr>
        <p:grpSpPr>
          <a:xfrm>
            <a:off x="10922206" y="4607863"/>
            <a:ext cx="1179685" cy="1361175"/>
            <a:chOff x="10682714" y="1631485"/>
            <a:chExt cx="1179685" cy="1361175"/>
          </a:xfrm>
        </p:grpSpPr>
        <p:pic>
          <p:nvPicPr>
            <p:cNvPr id="15" name="Gráfico 14" descr="Una mujer con flequillo">
              <a:extLst>
                <a:ext uri="{FF2B5EF4-FFF2-40B4-BE49-F238E27FC236}">
                  <a16:creationId xmlns:a16="http://schemas.microsoft.com/office/drawing/2014/main" id="{DE6FC319-142F-CC83-5382-EC620E54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0682714" y="1631485"/>
              <a:ext cx="1179685" cy="1361175"/>
            </a:xfrm>
            <a:prstGeom prst="rect">
              <a:avLst/>
            </a:prstGeom>
          </p:spPr>
        </p:pic>
        <p:pic>
          <p:nvPicPr>
            <p:cNvPr id="18" name="Gráfico 17" descr="Una cara confusa">
              <a:extLst>
                <a:ext uri="{FF2B5EF4-FFF2-40B4-BE49-F238E27FC236}">
                  <a16:creationId xmlns:a16="http://schemas.microsoft.com/office/drawing/2014/main" id="{6DBF7FEB-E36B-4576-3D6F-733725654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948615" y="2178812"/>
              <a:ext cx="3744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73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FCF34695-C85A-4371-88B6-EB4D9263A2C4}"/>
              </a:ext>
            </a:extLst>
          </p:cNvPr>
          <p:cNvSpPr/>
          <p:nvPr/>
        </p:nvSpPr>
        <p:spPr>
          <a:xfrm>
            <a:off x="0" y="1179443"/>
            <a:ext cx="12192000" cy="5382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225AB7C2-DF75-41AD-98B6-7F0B9A91BEEB}"/>
              </a:ext>
            </a:extLst>
          </p:cNvPr>
          <p:cNvCxnSpPr>
            <a:cxnSpLocks/>
          </p:cNvCxnSpPr>
          <p:nvPr/>
        </p:nvCxnSpPr>
        <p:spPr>
          <a:xfrm flipV="1">
            <a:off x="544099" y="1497497"/>
            <a:ext cx="0" cy="4572001"/>
          </a:xfrm>
          <a:prstGeom prst="line">
            <a:avLst/>
          </a:prstGeom>
          <a:ln w="3175">
            <a:solidFill>
              <a:srgbClr val="8D14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BD6A97E-C6A5-41F0-9132-C6EB6853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59" y="1963477"/>
            <a:ext cx="159880" cy="1598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E8BB41-4479-4327-9159-1DE2668D0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3" y="2849285"/>
            <a:ext cx="159880" cy="1598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84417F-0518-4D81-9136-ABEFD2DA5192}"/>
              </a:ext>
            </a:extLst>
          </p:cNvPr>
          <p:cNvSpPr txBox="1"/>
          <p:nvPr/>
        </p:nvSpPr>
        <p:spPr>
          <a:xfrm>
            <a:off x="771190" y="1301230"/>
            <a:ext cx="865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>
                <a:ea typeface="Calibri" panose="020F0502020204030204" pitchFamily="34" charset="0"/>
                <a:cs typeface="StoneSerif-Semibold"/>
              </a:rPr>
              <a:t>Reusabilidad</a:t>
            </a:r>
            <a:r>
              <a:rPr lang="es-CO" sz="1600">
                <a:ea typeface="Calibri" panose="020F0502020204030204" pitchFamily="34" charset="0"/>
                <a:cs typeface="StoneSerif"/>
              </a:rPr>
              <a:t>: se caracterizan por su alta reusabilidad en la organización</a:t>
            </a:r>
            <a:endParaRPr lang="es-CO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6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B59FA41-45E5-4A20-AD09-D105C233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" y="1417556"/>
            <a:ext cx="159880" cy="159880"/>
          </a:xfrm>
          <a:prstGeom prst="rect">
            <a:avLst/>
          </a:prstGeom>
        </p:spPr>
      </p:pic>
      <p:sp>
        <p:nvSpPr>
          <p:cNvPr id="31" name="object 2">
            <a:extLst>
              <a:ext uri="{FF2B5EF4-FFF2-40B4-BE49-F238E27FC236}">
                <a16:creationId xmlns:a16="http://schemas.microsoft.com/office/drawing/2014/main" id="{3AD0ADC2-ECC9-4D75-998F-FC0C939734AF}"/>
              </a:ext>
            </a:extLst>
          </p:cNvPr>
          <p:cNvSpPr txBox="1"/>
          <p:nvPr/>
        </p:nvSpPr>
        <p:spPr>
          <a:xfrm>
            <a:off x="453470" y="787915"/>
            <a:ext cx="1164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CO"/>
              <a:t>¿Como se identifica a un dato de Referencia?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B1D710-7FCF-8B0A-27C3-54D2C93B5EDB}"/>
              </a:ext>
            </a:extLst>
          </p:cNvPr>
          <p:cNvSpPr txBox="1"/>
          <p:nvPr/>
        </p:nvSpPr>
        <p:spPr>
          <a:xfrm>
            <a:off x="759644" y="1881236"/>
            <a:ext cx="865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600" b="1">
                <a:ea typeface="Calibri" panose="020F0502020204030204" pitchFamily="34" charset="0"/>
                <a:cs typeface="StoneSerif-Semibold"/>
              </a:defRPr>
            </a:lvl1pPr>
          </a:lstStyle>
          <a:p>
            <a:r>
              <a:rPr lang="es-ES"/>
              <a:t>Estabilidad: </a:t>
            </a:r>
            <a:r>
              <a:rPr lang="es-ES" b="0"/>
              <a:t>Los datos de referencia suelen cambiar con menos frecuencia que otros datos en el sistema</a:t>
            </a:r>
            <a:endParaRPr lang="es-CO" b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9A9525-857E-C4A0-AE63-E684E63A2642}"/>
              </a:ext>
            </a:extLst>
          </p:cNvPr>
          <p:cNvSpPr txBox="1"/>
          <p:nvPr/>
        </p:nvSpPr>
        <p:spPr>
          <a:xfrm>
            <a:off x="771190" y="3302852"/>
            <a:ext cx="7733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600" b="1">
                <a:ea typeface="Calibri" panose="020F0502020204030204" pitchFamily="34" charset="0"/>
                <a:cs typeface="StoneSerif-Semibold"/>
              </a:defRPr>
            </a:lvl1pPr>
          </a:lstStyle>
          <a:p>
            <a:r>
              <a:rPr lang="es-ES"/>
              <a:t>Importancia funcional: </a:t>
            </a:r>
            <a:r>
              <a:rPr lang="es-ES" b="0"/>
              <a:t>Los datos de referencia suelen ser críticos para el funcionamiento del sistema</a:t>
            </a:r>
            <a:endParaRPr lang="es-CO" b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35057B-C777-8FF5-723D-A74EED2F2F5D}"/>
              </a:ext>
            </a:extLst>
          </p:cNvPr>
          <p:cNvSpPr txBox="1"/>
          <p:nvPr/>
        </p:nvSpPr>
        <p:spPr>
          <a:xfrm>
            <a:off x="759644" y="2717248"/>
            <a:ext cx="811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600" b="1">
                <a:ea typeface="Calibri" panose="020F0502020204030204" pitchFamily="34" charset="0"/>
                <a:cs typeface="StoneSerif-Semibold"/>
              </a:defRPr>
            </a:lvl1pPr>
          </a:lstStyle>
          <a:p>
            <a:r>
              <a:rPr lang="es-ES"/>
              <a:t>Relaciones: </a:t>
            </a:r>
            <a:r>
              <a:rPr lang="es-ES" b="0"/>
              <a:t>Los datos de referencia suelen estar relacionados con muchos otros datos en el sistema</a:t>
            </a:r>
            <a:endParaRPr lang="es-CO" b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1CA7A9-8515-3A79-6BC5-39022A3C61DC}"/>
              </a:ext>
            </a:extLst>
          </p:cNvPr>
          <p:cNvSpPr txBox="1"/>
          <p:nvPr/>
        </p:nvSpPr>
        <p:spPr>
          <a:xfrm>
            <a:off x="758795" y="3978045"/>
            <a:ext cx="764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just">
              <a:defRPr sz="1600" b="1">
                <a:ea typeface="Calibri" panose="020F0502020204030204" pitchFamily="34" charset="0"/>
                <a:cs typeface="StoneSerif-Semibold"/>
              </a:defRPr>
            </a:lvl1pPr>
          </a:lstStyle>
          <a:p>
            <a:r>
              <a:rPr lang="es-CO"/>
              <a:t>Definición : </a:t>
            </a:r>
            <a:r>
              <a:rPr lang="es-CO" b="0"/>
              <a:t>Su definición está dada </a:t>
            </a:r>
            <a:r>
              <a:rPr lang="es-MX" b="0"/>
              <a:t>estándares internos o externos que permite la clasificación, la caracterización y la categorización de datos</a:t>
            </a:r>
            <a:r>
              <a:rPr lang="es-CO" b="0"/>
              <a:t> </a:t>
            </a:r>
          </a:p>
          <a:p>
            <a:endParaRPr lang="es-CO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B77FE38-DE81-4E1F-9A98-FCC63E84CC3C}"/>
              </a:ext>
            </a:extLst>
          </p:cNvPr>
          <p:cNvGrpSpPr/>
          <p:nvPr/>
        </p:nvGrpSpPr>
        <p:grpSpPr>
          <a:xfrm flipH="1">
            <a:off x="11383625" y="4649369"/>
            <a:ext cx="666750" cy="752475"/>
            <a:chOff x="7753272" y="1340568"/>
            <a:chExt cx="666750" cy="752475"/>
          </a:xfrm>
        </p:grpSpPr>
        <p:pic>
          <p:nvPicPr>
            <p:cNvPr id="20" name="Gráfico 19" descr="Niño con un top liso">
              <a:extLst>
                <a:ext uri="{FF2B5EF4-FFF2-40B4-BE49-F238E27FC236}">
                  <a16:creationId xmlns:a16="http://schemas.microsoft.com/office/drawing/2014/main" id="{8EE10927-35AA-B983-D4EB-377A63554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53272" y="1340568"/>
              <a:ext cx="666750" cy="752475"/>
            </a:xfrm>
            <a:prstGeom prst="rect">
              <a:avLst/>
            </a:prstGeom>
          </p:spPr>
        </p:pic>
        <p:pic>
          <p:nvPicPr>
            <p:cNvPr id="22" name="Gráfico 21" descr="Una cara feliz">
              <a:extLst>
                <a:ext uri="{FF2B5EF4-FFF2-40B4-BE49-F238E27FC236}">
                  <a16:creationId xmlns:a16="http://schemas.microsoft.com/office/drawing/2014/main" id="{55142461-60D8-A98D-0844-0248D3EAC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34142" y="1709134"/>
              <a:ext cx="304800" cy="314325"/>
            </a:xfrm>
            <a:prstGeom prst="rect">
              <a:avLst/>
            </a:prstGeom>
          </p:spPr>
        </p:pic>
      </p:grpSp>
      <p:pic>
        <p:nvPicPr>
          <p:cNvPr id="24" name="Gráfico 23" descr="Globo de pensamiento en la nube">
            <a:extLst>
              <a:ext uri="{FF2B5EF4-FFF2-40B4-BE49-F238E27FC236}">
                <a16:creationId xmlns:a16="http://schemas.microsoft.com/office/drawing/2014/main" id="{7FCCB311-DCF3-9DDC-F8B2-250693180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5652" y="2350677"/>
            <a:ext cx="2397097" cy="230939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799B121-FA2A-E6B0-AF28-D862A0AD65DA}"/>
              </a:ext>
            </a:extLst>
          </p:cNvPr>
          <p:cNvSpPr txBox="1"/>
          <p:nvPr/>
        </p:nvSpPr>
        <p:spPr>
          <a:xfrm>
            <a:off x="9512129" y="2905212"/>
            <a:ext cx="18581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>
                <a:latin typeface="Verdana" panose="020B0604030504040204" pitchFamily="34" charset="0"/>
                <a:ea typeface="Verdana" panose="020B0604030504040204" pitchFamily="34" charset="0"/>
              </a:rPr>
              <a:t>¿Cómo puedo identificar un dato de referencia?</a:t>
            </a:r>
          </a:p>
        </p:txBody>
      </p:sp>
    </p:spTree>
    <p:extLst>
      <p:ext uri="{BB962C8B-B14F-4D97-AF65-F5344CB8AC3E}">
        <p14:creationId xmlns:p14="http://schemas.microsoft.com/office/powerpoint/2010/main" val="30861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>
            <a:extLst>
              <a:ext uri="{FF2B5EF4-FFF2-40B4-BE49-F238E27FC236}">
                <a16:creationId xmlns:a16="http://schemas.microsoft.com/office/drawing/2014/main" id="{E32F05F3-23BA-4FFE-894E-A6CCD9D0A5AB}"/>
              </a:ext>
            </a:extLst>
          </p:cNvPr>
          <p:cNvSpPr/>
          <p:nvPr/>
        </p:nvSpPr>
        <p:spPr>
          <a:xfrm>
            <a:off x="0" y="1588772"/>
            <a:ext cx="12192000" cy="5098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D14CD84-7D3F-9D47-89DD-5D218B645BAF}"/>
              </a:ext>
            </a:extLst>
          </p:cNvPr>
          <p:cNvSpPr txBox="1"/>
          <p:nvPr/>
        </p:nvSpPr>
        <p:spPr>
          <a:xfrm>
            <a:off x="2873473" y="495621"/>
            <a:ext cx="11648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/>
              <a:t>Programa de gestión de datos maestros</a:t>
            </a:r>
            <a:endParaRPr lang="es-CO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6358682-8CEE-497F-ACB1-E9857A722BA5}"/>
              </a:ext>
            </a:extLst>
          </p:cNvPr>
          <p:cNvSpPr/>
          <p:nvPr/>
        </p:nvSpPr>
        <p:spPr>
          <a:xfrm>
            <a:off x="132522" y="1050527"/>
            <a:ext cx="11882148" cy="535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ES" sz="1600">
                <a:solidFill>
                  <a:schemeClr val="tx1"/>
                </a:solidFill>
                <a:ea typeface="Calibri" panose="020F0502020204030204" pitchFamily="34" charset="0"/>
                <a:cs typeface="StoneSerif"/>
              </a:rPr>
              <a:t>La metodología estratégica y sistemática para identificación, captura, almacenamiento, gestión y propagación de datos maestros en una Entidad.</a:t>
            </a:r>
            <a:endParaRPr lang="es-CO" sz="16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rma libre 6">
            <a:extLst>
              <a:ext uri="{FF2B5EF4-FFF2-40B4-BE49-F238E27FC236}">
                <a16:creationId xmlns:a16="http://schemas.microsoft.com/office/drawing/2014/main" id="{4E564ACC-1F0E-1286-9D1C-9DA726AD6D19}"/>
              </a:ext>
            </a:extLst>
          </p:cNvPr>
          <p:cNvSpPr/>
          <p:nvPr/>
        </p:nvSpPr>
        <p:spPr>
          <a:xfrm>
            <a:off x="1432642" y="2642228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Comprensión de la misión y funciones de la entidad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3" name="Forma libre 7">
            <a:extLst>
              <a:ext uri="{FF2B5EF4-FFF2-40B4-BE49-F238E27FC236}">
                <a16:creationId xmlns:a16="http://schemas.microsoft.com/office/drawing/2014/main" id="{6F3661E7-A76C-61F5-2531-9A5EA1939177}"/>
              </a:ext>
            </a:extLst>
          </p:cNvPr>
          <p:cNvSpPr/>
          <p:nvPr/>
        </p:nvSpPr>
        <p:spPr>
          <a:xfrm>
            <a:off x="1432642" y="3179232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Antes de identificar los datos maestros, es importante comprender la misión y las funciones de la entidad</a:t>
            </a:r>
            <a:endParaRPr lang="es-ES_tradnl" sz="1067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365262A3-72DA-C789-3B9B-5D44B59301CE}"/>
              </a:ext>
            </a:extLst>
          </p:cNvPr>
          <p:cNvSpPr/>
          <p:nvPr/>
        </p:nvSpPr>
        <p:spPr>
          <a:xfrm>
            <a:off x="3436549" y="3474823"/>
            <a:ext cx="1304544" cy="6461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1B12938B-41CD-B120-96C3-983D4F395F9B}"/>
              </a:ext>
            </a:extLst>
          </p:cNvPr>
          <p:cNvSpPr/>
          <p:nvPr/>
        </p:nvSpPr>
        <p:spPr>
          <a:xfrm>
            <a:off x="7008806" y="3431316"/>
            <a:ext cx="1304544" cy="6461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8" name="Forma libre 8">
            <a:extLst>
              <a:ext uri="{FF2B5EF4-FFF2-40B4-BE49-F238E27FC236}">
                <a16:creationId xmlns:a16="http://schemas.microsoft.com/office/drawing/2014/main" id="{E2FD704D-66CB-1F84-C2A6-C4CA39B541F7}"/>
              </a:ext>
            </a:extLst>
          </p:cNvPr>
          <p:cNvSpPr/>
          <p:nvPr/>
        </p:nvSpPr>
        <p:spPr>
          <a:xfrm>
            <a:off x="9015401" y="2696810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275649"/>
              <a:satOff val="7685"/>
              <a:lumOff val="616"/>
              <a:alphaOff val="0"/>
            </a:schemeClr>
          </a:lnRef>
          <a:fillRef idx="1">
            <a:schemeClr val="accent4">
              <a:hueOff val="-1275649"/>
              <a:satOff val="7685"/>
              <a:lumOff val="616"/>
              <a:alphaOff val="0"/>
            </a:schemeClr>
          </a:fillRef>
          <a:effectRef idx="0">
            <a:schemeClr val="accent4">
              <a:hueOff val="-1275649"/>
              <a:satOff val="7685"/>
              <a:lumOff val="6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Análisis de procesos y sistemas existentes</a:t>
            </a:r>
            <a:endParaRPr lang="es-ES_tradnl" sz="1200" kern="1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orma libre 9">
            <a:extLst>
              <a:ext uri="{FF2B5EF4-FFF2-40B4-BE49-F238E27FC236}">
                <a16:creationId xmlns:a16="http://schemas.microsoft.com/office/drawing/2014/main" id="{A12E02B2-E875-5BDA-1BD4-CFD30974B96B}"/>
              </a:ext>
            </a:extLst>
          </p:cNvPr>
          <p:cNvSpPr/>
          <p:nvPr/>
        </p:nvSpPr>
        <p:spPr>
          <a:xfrm>
            <a:off x="9015401" y="3276862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lnRef>
          <a:fillRef idx="1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fillRef>
          <a:effectRef idx="0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kern="100">
                <a:latin typeface="Aptos" panose="020B0004020202020204" pitchFamily="34" charset="0"/>
                <a:cs typeface="Times New Roman" panose="02020603050405020304" pitchFamily="18" charset="0"/>
              </a:rPr>
              <a:t>Revisar los procesos y sistemas existentes dentro de la entidad para identificar qué datos se utilizan</a:t>
            </a:r>
            <a:endParaRPr lang="es-ES_tradnl" sz="1100" kern="1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Forma libre 10">
            <a:extLst>
              <a:ext uri="{FF2B5EF4-FFF2-40B4-BE49-F238E27FC236}">
                <a16:creationId xmlns:a16="http://schemas.microsoft.com/office/drawing/2014/main" id="{CB57B414-BAA6-2E32-651A-23041E3C583E}"/>
              </a:ext>
            </a:extLst>
          </p:cNvPr>
          <p:cNvSpPr/>
          <p:nvPr/>
        </p:nvSpPr>
        <p:spPr>
          <a:xfrm>
            <a:off x="4971546" y="2696810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637824"/>
              <a:satOff val="3843"/>
              <a:lumOff val="308"/>
              <a:alphaOff val="0"/>
            </a:schemeClr>
          </a:lnRef>
          <a:fillRef idx="1">
            <a:schemeClr val="accent4">
              <a:hueOff val="-637824"/>
              <a:satOff val="3843"/>
              <a:lumOff val="308"/>
              <a:alphaOff val="0"/>
            </a:schemeClr>
          </a:fillRef>
          <a:effectRef idx="0">
            <a:schemeClr val="accent4">
              <a:hueOff val="-637824"/>
              <a:satOff val="3843"/>
              <a:lumOff val="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Colaboración responsable </a:t>
            </a:r>
            <a:r>
              <a:rPr lang="es-ES_tradnl" sz="12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 los datos</a:t>
            </a:r>
          </a:p>
        </p:txBody>
      </p:sp>
      <p:sp>
        <p:nvSpPr>
          <p:cNvPr id="22" name="Forma libre 11">
            <a:extLst>
              <a:ext uri="{FF2B5EF4-FFF2-40B4-BE49-F238E27FC236}">
                <a16:creationId xmlns:a16="http://schemas.microsoft.com/office/drawing/2014/main" id="{FCEBE090-2883-5E6C-4B0D-98F40AF91BC2}"/>
              </a:ext>
            </a:extLst>
          </p:cNvPr>
          <p:cNvSpPr/>
          <p:nvPr/>
        </p:nvSpPr>
        <p:spPr>
          <a:xfrm>
            <a:off x="4971547" y="3251942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lnRef>
          <a:fillRef idx="1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fillRef>
          <a:effectRef idx="0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100" kern="100">
                <a:latin typeface="Aptos" panose="020B0004020202020204" pitchFamily="34" charset="0"/>
                <a:cs typeface="Times New Roman" panose="02020603050405020304" pitchFamily="18" charset="0"/>
              </a:rPr>
              <a:t>Trabajar en estrecha colaboración con los responsables de los datos, es  clave dentro de la entidad</a:t>
            </a:r>
            <a:endParaRPr lang="es-ES_tradnl" sz="1100" kern="10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ángulo 78">
            <a:extLst>
              <a:ext uri="{FF2B5EF4-FFF2-40B4-BE49-F238E27FC236}">
                <a16:creationId xmlns:a16="http://schemas.microsoft.com/office/drawing/2014/main" id="{E32F05F3-23BA-4FFE-894E-A6CCD9D0A5AB}"/>
              </a:ext>
            </a:extLst>
          </p:cNvPr>
          <p:cNvSpPr/>
          <p:nvPr/>
        </p:nvSpPr>
        <p:spPr>
          <a:xfrm>
            <a:off x="0" y="1588772"/>
            <a:ext cx="12192000" cy="5098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2D14CD84-7D3F-9D47-89DD-5D218B645BAF}"/>
              </a:ext>
            </a:extLst>
          </p:cNvPr>
          <p:cNvSpPr txBox="1"/>
          <p:nvPr/>
        </p:nvSpPr>
        <p:spPr>
          <a:xfrm>
            <a:off x="2873473" y="495621"/>
            <a:ext cx="11648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/>
              <a:t>Programa de gestión de datos maestros</a:t>
            </a:r>
            <a:endParaRPr lang="es-CO"/>
          </a:p>
        </p:txBody>
      </p:sp>
      <p:sp>
        <p:nvSpPr>
          <p:cNvPr id="8" name="Forma libre 6">
            <a:extLst>
              <a:ext uri="{FF2B5EF4-FFF2-40B4-BE49-F238E27FC236}">
                <a16:creationId xmlns:a16="http://schemas.microsoft.com/office/drawing/2014/main" id="{6E3CC794-3468-471B-9CEF-29ECEEA666E2}"/>
              </a:ext>
            </a:extLst>
          </p:cNvPr>
          <p:cNvSpPr/>
          <p:nvPr/>
        </p:nvSpPr>
        <p:spPr>
          <a:xfrm>
            <a:off x="1432642" y="1757973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Identificar fuentes de datos maestros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9" name="Forma libre 7">
            <a:extLst>
              <a:ext uri="{FF2B5EF4-FFF2-40B4-BE49-F238E27FC236}">
                <a16:creationId xmlns:a16="http://schemas.microsoft.com/office/drawing/2014/main" id="{B9D4DE1D-D64A-4AB0-BE67-631EB1A3AC4F}"/>
              </a:ext>
            </a:extLst>
          </p:cNvPr>
          <p:cNvSpPr/>
          <p:nvPr/>
        </p:nvSpPr>
        <p:spPr>
          <a:xfrm>
            <a:off x="1432642" y="2294977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Se crea un catálogo de todas las fuentes de datos (bases de datos, ficheros, etc.) que contienen los datos maestros identificados.</a:t>
            </a:r>
          </a:p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1067"/>
          </a:p>
        </p:txBody>
      </p:sp>
      <p:sp>
        <p:nvSpPr>
          <p:cNvPr id="11" name="Forma libre 8">
            <a:extLst>
              <a:ext uri="{FF2B5EF4-FFF2-40B4-BE49-F238E27FC236}">
                <a16:creationId xmlns:a16="http://schemas.microsoft.com/office/drawing/2014/main" id="{28C53C7B-2095-464F-BD97-0237A30EFE4C}"/>
              </a:ext>
            </a:extLst>
          </p:cNvPr>
          <p:cNvSpPr/>
          <p:nvPr/>
        </p:nvSpPr>
        <p:spPr>
          <a:xfrm>
            <a:off x="4988223" y="1744129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637824"/>
              <a:satOff val="3843"/>
              <a:lumOff val="308"/>
              <a:alphaOff val="0"/>
            </a:schemeClr>
          </a:lnRef>
          <a:fillRef idx="1">
            <a:schemeClr val="accent4">
              <a:hueOff val="-637824"/>
              <a:satOff val="3843"/>
              <a:lumOff val="308"/>
              <a:alphaOff val="0"/>
            </a:schemeClr>
          </a:fillRef>
          <a:effectRef idx="0">
            <a:schemeClr val="accent4">
              <a:hueOff val="-637824"/>
              <a:satOff val="3843"/>
              <a:lumOff val="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Identificar a los productores y consumidores 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12" name="Forma libre 9">
            <a:extLst>
              <a:ext uri="{FF2B5EF4-FFF2-40B4-BE49-F238E27FC236}">
                <a16:creationId xmlns:a16="http://schemas.microsoft.com/office/drawing/2014/main" id="{20122040-6161-475D-9539-292FF49267B3}"/>
              </a:ext>
            </a:extLst>
          </p:cNvPr>
          <p:cNvSpPr/>
          <p:nvPr/>
        </p:nvSpPr>
        <p:spPr>
          <a:xfrm>
            <a:off x="4988223" y="2324181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lnRef>
          <a:fillRef idx="1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fillRef>
          <a:effectRef idx="0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_tradnl" sz="1067"/>
              <a:t>Consiste en </a:t>
            </a:r>
            <a:r>
              <a:rPr lang="es-ES" sz="1067"/>
              <a:t>conocer qué actores en la organización generan y consumen datos</a:t>
            </a:r>
            <a:r>
              <a:rPr lang="es-ES_tradnl" sz="1067"/>
              <a:t> </a:t>
            </a:r>
          </a:p>
        </p:txBody>
      </p:sp>
      <p:sp>
        <p:nvSpPr>
          <p:cNvPr id="13" name="Forma libre 10">
            <a:extLst>
              <a:ext uri="{FF2B5EF4-FFF2-40B4-BE49-F238E27FC236}">
                <a16:creationId xmlns:a16="http://schemas.microsoft.com/office/drawing/2014/main" id="{7EDFE58B-78D8-47AA-AAA6-323C98C3A49F}"/>
              </a:ext>
            </a:extLst>
          </p:cNvPr>
          <p:cNvSpPr/>
          <p:nvPr/>
        </p:nvSpPr>
        <p:spPr>
          <a:xfrm>
            <a:off x="8109020" y="1788596"/>
            <a:ext cx="2324411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275649"/>
              <a:satOff val="7685"/>
              <a:lumOff val="616"/>
              <a:alphaOff val="0"/>
            </a:schemeClr>
          </a:lnRef>
          <a:fillRef idx="1">
            <a:schemeClr val="accent4">
              <a:hueOff val="-1275649"/>
              <a:satOff val="7685"/>
              <a:lumOff val="616"/>
              <a:alphaOff val="0"/>
            </a:schemeClr>
          </a:fillRef>
          <a:effectRef idx="0">
            <a:schemeClr val="accent4">
              <a:hueOff val="-1275649"/>
              <a:satOff val="7685"/>
              <a:lumOff val="6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>
                <a:solidFill>
                  <a:schemeClr val="tx1"/>
                </a:solidFill>
              </a:rPr>
              <a:t>Definir criterios y dominios,   y recopilar y analizar metadatos </a:t>
            </a:r>
          </a:p>
        </p:txBody>
      </p:sp>
      <p:sp>
        <p:nvSpPr>
          <p:cNvPr id="14" name="Forma libre 11">
            <a:extLst>
              <a:ext uri="{FF2B5EF4-FFF2-40B4-BE49-F238E27FC236}">
                <a16:creationId xmlns:a16="http://schemas.microsoft.com/office/drawing/2014/main" id="{3A7CA06F-9035-4731-A58C-EBA1AD9AE27F}"/>
              </a:ext>
            </a:extLst>
          </p:cNvPr>
          <p:cNvSpPr/>
          <p:nvPr/>
        </p:nvSpPr>
        <p:spPr>
          <a:xfrm>
            <a:off x="8109020" y="2354244"/>
            <a:ext cx="2324411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lnRef>
          <a:fillRef idx="1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fillRef>
          <a:effectRef idx="0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Establecer criterios claros para determinar qué datos deben considerarse maestros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067"/>
              <a:t>Identificación y  definición  de dominios y grupos de Datos</a:t>
            </a:r>
            <a:endParaRPr lang="es-ES_tradnl" sz="1067"/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Se debe responder a la pregunta </a:t>
            </a:r>
            <a:r>
              <a:rPr lang="es-ES" sz="1067"/>
              <a:t>¿cuáles son las entidades y atributos de los datos, y qué significan?.</a:t>
            </a:r>
          </a:p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Por ejemplo : valores permitidos, tipo de dato, nombre del atributo </a:t>
            </a:r>
          </a:p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sz="1067"/>
          </a:p>
        </p:txBody>
      </p:sp>
      <p:sp>
        <p:nvSpPr>
          <p:cNvPr id="54" name="Forma libre 12">
            <a:extLst>
              <a:ext uri="{FF2B5EF4-FFF2-40B4-BE49-F238E27FC236}">
                <a16:creationId xmlns:a16="http://schemas.microsoft.com/office/drawing/2014/main" id="{B93F5D0D-3BD7-4D4A-956D-150084CB2445}"/>
              </a:ext>
            </a:extLst>
          </p:cNvPr>
          <p:cNvSpPr/>
          <p:nvPr/>
        </p:nvSpPr>
        <p:spPr>
          <a:xfrm>
            <a:off x="1432642" y="4384144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913473"/>
              <a:satOff val="11528"/>
              <a:lumOff val="924"/>
              <a:alphaOff val="0"/>
            </a:schemeClr>
          </a:lnRef>
          <a:fillRef idx="1">
            <a:schemeClr val="accent4">
              <a:hueOff val="-1913473"/>
              <a:satOff val="11528"/>
              <a:lumOff val="924"/>
              <a:alphaOff val="0"/>
            </a:schemeClr>
          </a:fillRef>
          <a:effectRef idx="0">
            <a:schemeClr val="accent4">
              <a:hueOff val="-1913473"/>
              <a:satOff val="11528"/>
              <a:lumOff val="9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>
                <a:solidFill>
                  <a:schemeClr val="tx1"/>
                </a:solidFill>
              </a:rPr>
              <a:t>Reconocer a los administradores de datos</a:t>
            </a:r>
          </a:p>
        </p:txBody>
      </p:sp>
      <p:sp>
        <p:nvSpPr>
          <p:cNvPr id="55" name="Forma libre 13">
            <a:extLst>
              <a:ext uri="{FF2B5EF4-FFF2-40B4-BE49-F238E27FC236}">
                <a16:creationId xmlns:a16="http://schemas.microsoft.com/office/drawing/2014/main" id="{913FDD93-0159-41DA-855D-556BDF1B1322}"/>
              </a:ext>
            </a:extLst>
          </p:cNvPr>
          <p:cNvSpPr/>
          <p:nvPr/>
        </p:nvSpPr>
        <p:spPr>
          <a:xfrm>
            <a:off x="1432642" y="4930502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lnRef>
          <a:fillRef idx="1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fillRef>
          <a:effectRef idx="0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Un administrador de datos, también conocido como data steward, es una persona con el conocimiento de los datos fuente actuales y la capacidad de determinar cómo transformar la fuente en el formato de datos maestros</a:t>
            </a:r>
            <a:r>
              <a:rPr lang="es-ES_tradnl" sz="1067"/>
              <a:t>. </a:t>
            </a:r>
          </a:p>
        </p:txBody>
      </p:sp>
      <p:sp>
        <p:nvSpPr>
          <p:cNvPr id="56" name="Forma libre 14">
            <a:extLst>
              <a:ext uri="{FF2B5EF4-FFF2-40B4-BE49-F238E27FC236}">
                <a16:creationId xmlns:a16="http://schemas.microsoft.com/office/drawing/2014/main" id="{1B542531-F371-479C-9193-A24BDB780B32}"/>
              </a:ext>
            </a:extLst>
          </p:cNvPr>
          <p:cNvSpPr/>
          <p:nvPr/>
        </p:nvSpPr>
        <p:spPr>
          <a:xfrm>
            <a:off x="4988223" y="4394917"/>
            <a:ext cx="1773453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551297"/>
              <a:satOff val="15371"/>
              <a:lumOff val="1232"/>
              <a:alphaOff val="0"/>
            </a:schemeClr>
          </a:lnRef>
          <a:fillRef idx="1">
            <a:schemeClr val="accent4">
              <a:hueOff val="-2551297"/>
              <a:satOff val="15371"/>
              <a:lumOff val="1232"/>
              <a:alphaOff val="0"/>
            </a:schemeClr>
          </a:fillRef>
          <a:effectRef idx="0">
            <a:schemeClr val="accent4">
              <a:hueOff val="-2551297"/>
              <a:satOff val="15371"/>
              <a:lumOff val="12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gobierno del dato</a:t>
            </a:r>
          </a:p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(Calidad de datos)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57" name="Forma libre 15">
            <a:extLst>
              <a:ext uri="{FF2B5EF4-FFF2-40B4-BE49-F238E27FC236}">
                <a16:creationId xmlns:a16="http://schemas.microsoft.com/office/drawing/2014/main" id="{C6A05D3B-4760-463C-B963-62C9D3E63111}"/>
              </a:ext>
            </a:extLst>
          </p:cNvPr>
          <p:cNvSpPr/>
          <p:nvPr/>
        </p:nvSpPr>
        <p:spPr>
          <a:xfrm>
            <a:off x="4988223" y="4949304"/>
            <a:ext cx="1773453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lnRef>
          <a:fillRef idx="1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fillRef>
          <a:effectRef idx="0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La Implementación de MDM necesita del gobierno del dato, puesto que será necesario tomar decisiones sobre cómo se mantienen los datos maestros, qué contienen, cuánto tiempo se mantienen y cómo se autorizan y auditan los cambios.</a:t>
            </a:r>
            <a:endParaRPr lang="es-ES_tradnl" sz="1067"/>
          </a:p>
        </p:txBody>
      </p:sp>
      <p:sp>
        <p:nvSpPr>
          <p:cNvPr id="58" name="Forma libre 25">
            <a:extLst>
              <a:ext uri="{FF2B5EF4-FFF2-40B4-BE49-F238E27FC236}">
                <a16:creationId xmlns:a16="http://schemas.microsoft.com/office/drawing/2014/main" id="{99DF2F0A-4B5C-4D62-936C-8658960BC6C4}"/>
              </a:ext>
            </a:extLst>
          </p:cNvPr>
          <p:cNvSpPr/>
          <p:nvPr/>
        </p:nvSpPr>
        <p:spPr>
          <a:xfrm>
            <a:off x="8109021" y="4384144"/>
            <a:ext cx="2351314" cy="535584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3189121"/>
              <a:satOff val="19214"/>
              <a:lumOff val="1540"/>
              <a:alphaOff val="0"/>
            </a:schemeClr>
          </a:lnRef>
          <a:fillRef idx="1">
            <a:schemeClr val="accent4">
              <a:hueOff val="-3189121"/>
              <a:satOff val="19214"/>
              <a:lumOff val="1540"/>
              <a:alphaOff val="0"/>
            </a:schemeClr>
          </a:fillRef>
          <a:effectRef idx="0">
            <a:schemeClr val="accent4">
              <a:hueOff val="-3189121"/>
              <a:satOff val="19214"/>
              <a:lumOff val="154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Modelo de Gestión</a:t>
            </a:r>
          </a:p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 kern="10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Modelar y documentar los de datos maestros</a:t>
            </a:r>
            <a:endParaRPr lang="es-ES_tradnl" sz="1200" kern="10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Forma libre 27">
            <a:extLst>
              <a:ext uri="{FF2B5EF4-FFF2-40B4-BE49-F238E27FC236}">
                <a16:creationId xmlns:a16="http://schemas.microsoft.com/office/drawing/2014/main" id="{C9BD292D-F273-4D75-A075-DFFE2B170C58}"/>
              </a:ext>
            </a:extLst>
          </p:cNvPr>
          <p:cNvSpPr/>
          <p:nvPr/>
        </p:nvSpPr>
        <p:spPr>
          <a:xfrm>
            <a:off x="8109020" y="4919729"/>
            <a:ext cx="2351314" cy="1738113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lnRef>
          <a:fillRef idx="1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fillRef>
          <a:effectRef idx="0">
            <a:schemeClr val="accent4">
              <a:tint val="40000"/>
              <a:alpha val="90000"/>
              <a:hueOff val="-2818364"/>
              <a:satOff val="15826"/>
              <a:lumOff val="100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Determinar cómo son los datos maestros. Es decir, qué atributos se incluyen, qué tamaño y tipo de datos son, qué valores se permiten, etc.</a:t>
            </a:r>
            <a:r>
              <a:rPr lang="es-ES_tradnl" sz="1067"/>
              <a:t>.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Reglas de Negocio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Modelo de datos  conceptual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Modelo de datos Lógico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Modelo de datos Físico</a:t>
            </a:r>
          </a:p>
          <a:p>
            <a:pPr marL="171450" lvl="1" indent="-171450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ES_tradnl" sz="1067"/>
              <a:t>Diccionario de Datos</a:t>
            </a:r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BE4E5866-8B43-4E90-88D1-C87B53294EBA}"/>
              </a:ext>
            </a:extLst>
          </p:cNvPr>
          <p:cNvSpPr/>
          <p:nvPr/>
        </p:nvSpPr>
        <p:spPr>
          <a:xfrm>
            <a:off x="3436549" y="2590568"/>
            <a:ext cx="1304544" cy="6461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8F6B9A3D-272E-452F-B8F8-E033F4FBC132}"/>
              </a:ext>
            </a:extLst>
          </p:cNvPr>
          <p:cNvSpPr/>
          <p:nvPr/>
        </p:nvSpPr>
        <p:spPr>
          <a:xfrm>
            <a:off x="6936488" y="2590568"/>
            <a:ext cx="730404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2" name="Flecha: a la derecha 61">
            <a:extLst>
              <a:ext uri="{FF2B5EF4-FFF2-40B4-BE49-F238E27FC236}">
                <a16:creationId xmlns:a16="http://schemas.microsoft.com/office/drawing/2014/main" id="{0E1828D1-BF3C-4F54-B97C-1C4E2A1ACD1E}"/>
              </a:ext>
            </a:extLst>
          </p:cNvPr>
          <p:cNvSpPr/>
          <p:nvPr/>
        </p:nvSpPr>
        <p:spPr>
          <a:xfrm>
            <a:off x="3436549" y="5236047"/>
            <a:ext cx="1304544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3" name="Flecha: a la derecha 62">
            <a:extLst>
              <a:ext uri="{FF2B5EF4-FFF2-40B4-BE49-F238E27FC236}">
                <a16:creationId xmlns:a16="http://schemas.microsoft.com/office/drawing/2014/main" id="{6CF4B042-5A96-4809-B818-3C56B079EDC1}"/>
              </a:ext>
            </a:extLst>
          </p:cNvPr>
          <p:cNvSpPr/>
          <p:nvPr/>
        </p:nvSpPr>
        <p:spPr>
          <a:xfrm>
            <a:off x="6941583" y="5294647"/>
            <a:ext cx="725309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4" name="Flecha: a la derecha 63">
            <a:extLst>
              <a:ext uri="{FF2B5EF4-FFF2-40B4-BE49-F238E27FC236}">
                <a16:creationId xmlns:a16="http://schemas.microsoft.com/office/drawing/2014/main" id="{6B77C84B-2F2B-41A4-948E-06546261C40B}"/>
              </a:ext>
            </a:extLst>
          </p:cNvPr>
          <p:cNvSpPr/>
          <p:nvPr/>
        </p:nvSpPr>
        <p:spPr>
          <a:xfrm>
            <a:off x="10540306" y="2554520"/>
            <a:ext cx="672337" cy="646176"/>
          </a:xfrm>
          <a:prstGeom prst="rightArrow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4D1721CC-C73A-41F8-B362-2B6C27CAF188}"/>
              </a:ext>
            </a:extLst>
          </p:cNvPr>
          <p:cNvSpPr/>
          <p:nvPr/>
        </p:nvSpPr>
        <p:spPr>
          <a:xfrm>
            <a:off x="11319518" y="2749837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1</a:t>
            </a:r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F46F1576-2081-47F8-9231-AB15EBA3CD20}"/>
              </a:ext>
            </a:extLst>
          </p:cNvPr>
          <p:cNvSpPr/>
          <p:nvPr/>
        </p:nvSpPr>
        <p:spPr>
          <a:xfrm>
            <a:off x="296751" y="5351035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1</a:t>
            </a:r>
          </a:p>
        </p:txBody>
      </p:sp>
      <p:sp>
        <p:nvSpPr>
          <p:cNvPr id="76" name="Flecha: a la derecha 75">
            <a:extLst>
              <a:ext uri="{FF2B5EF4-FFF2-40B4-BE49-F238E27FC236}">
                <a16:creationId xmlns:a16="http://schemas.microsoft.com/office/drawing/2014/main" id="{72E41F1F-554D-4AB6-B91E-D0EBFFEC124C}"/>
              </a:ext>
            </a:extLst>
          </p:cNvPr>
          <p:cNvSpPr/>
          <p:nvPr/>
        </p:nvSpPr>
        <p:spPr>
          <a:xfrm>
            <a:off x="713908" y="5144355"/>
            <a:ext cx="672337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7" name="Flecha: a la derecha 76">
            <a:extLst>
              <a:ext uri="{FF2B5EF4-FFF2-40B4-BE49-F238E27FC236}">
                <a16:creationId xmlns:a16="http://schemas.microsoft.com/office/drawing/2014/main" id="{C7175F09-E179-403C-AC11-3F7D5EE2B308}"/>
              </a:ext>
            </a:extLst>
          </p:cNvPr>
          <p:cNvSpPr/>
          <p:nvPr/>
        </p:nvSpPr>
        <p:spPr>
          <a:xfrm>
            <a:off x="10540306" y="5236047"/>
            <a:ext cx="672337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39B2E5D5-B18C-4B39-B997-26B17B17D9EB}"/>
              </a:ext>
            </a:extLst>
          </p:cNvPr>
          <p:cNvSpPr/>
          <p:nvPr/>
        </p:nvSpPr>
        <p:spPr>
          <a:xfrm>
            <a:off x="11319518" y="5431363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68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C610569A-DF20-4106-8389-0A680CF58926}"/>
              </a:ext>
            </a:extLst>
          </p:cNvPr>
          <p:cNvSpPr/>
          <p:nvPr/>
        </p:nvSpPr>
        <p:spPr>
          <a:xfrm>
            <a:off x="-1" y="1360879"/>
            <a:ext cx="12192000" cy="5306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s-CO" sz="2133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Forma libre 6">
            <a:extLst>
              <a:ext uri="{FF2B5EF4-FFF2-40B4-BE49-F238E27FC236}">
                <a16:creationId xmlns:a16="http://schemas.microsoft.com/office/drawing/2014/main" id="{B0B483A5-412F-4723-885F-CAF7D7194FA1}"/>
              </a:ext>
            </a:extLst>
          </p:cNvPr>
          <p:cNvSpPr/>
          <p:nvPr/>
        </p:nvSpPr>
        <p:spPr>
          <a:xfrm>
            <a:off x="1303107" y="1418673"/>
            <a:ext cx="2102076" cy="561095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Elegir un conjunto de herramientas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3" name="Forma libre 7">
            <a:extLst>
              <a:ext uri="{FF2B5EF4-FFF2-40B4-BE49-F238E27FC236}">
                <a16:creationId xmlns:a16="http://schemas.microsoft.com/office/drawing/2014/main" id="{C668229D-F040-4360-8F5A-6328037366B4}"/>
              </a:ext>
            </a:extLst>
          </p:cNvPr>
          <p:cNvSpPr/>
          <p:nvPr/>
        </p:nvSpPr>
        <p:spPr>
          <a:xfrm>
            <a:off x="1303107" y="2017732"/>
            <a:ext cx="2102076" cy="182090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La implementación de la gestión de datos maestros requiere herramientas de soporte para el almacenamiento, limpieza y su gestión, el conjunto de herramientas debe soportar múltiples funciones, entre las que destaca mantener versiones y jerarquías de datos maestros.</a:t>
            </a:r>
            <a:endParaRPr lang="es-ES_tradnl" sz="1067"/>
          </a:p>
        </p:txBody>
      </p:sp>
      <p:sp>
        <p:nvSpPr>
          <p:cNvPr id="4" name="Forma libre 8">
            <a:extLst>
              <a:ext uri="{FF2B5EF4-FFF2-40B4-BE49-F238E27FC236}">
                <a16:creationId xmlns:a16="http://schemas.microsoft.com/office/drawing/2014/main" id="{617ACBB3-8D43-46AB-9A57-BC82B5ADB626}"/>
              </a:ext>
            </a:extLst>
          </p:cNvPr>
          <p:cNvSpPr/>
          <p:nvPr/>
        </p:nvSpPr>
        <p:spPr>
          <a:xfrm>
            <a:off x="5021882" y="1418671"/>
            <a:ext cx="2102076" cy="561095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637824"/>
              <a:satOff val="3843"/>
              <a:lumOff val="308"/>
              <a:alphaOff val="0"/>
            </a:schemeClr>
          </a:lnRef>
          <a:fillRef idx="1">
            <a:schemeClr val="accent4">
              <a:hueOff val="-637824"/>
              <a:satOff val="3843"/>
              <a:lumOff val="308"/>
              <a:alphaOff val="0"/>
            </a:schemeClr>
          </a:fillRef>
          <a:effectRef idx="0">
            <a:schemeClr val="accent4">
              <a:hueOff val="-637824"/>
              <a:satOff val="3843"/>
              <a:lumOff val="3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200">
                <a:solidFill>
                  <a:schemeClr val="tx1"/>
                </a:solidFill>
              </a:rPr>
              <a:t>Diseñar la infraestructura</a:t>
            </a:r>
          </a:p>
        </p:txBody>
      </p:sp>
      <p:sp>
        <p:nvSpPr>
          <p:cNvPr id="5" name="Forma libre 9">
            <a:extLst>
              <a:ext uri="{FF2B5EF4-FFF2-40B4-BE49-F238E27FC236}">
                <a16:creationId xmlns:a16="http://schemas.microsoft.com/office/drawing/2014/main" id="{3578A5B7-469B-4F71-B0E7-2DA5C5977E0B}"/>
              </a:ext>
            </a:extLst>
          </p:cNvPr>
          <p:cNvSpPr/>
          <p:nvPr/>
        </p:nvSpPr>
        <p:spPr>
          <a:xfrm>
            <a:off x="5021882" y="2017730"/>
            <a:ext cx="2102076" cy="182090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lnRef>
          <a:fillRef idx="1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fillRef>
          <a:effectRef idx="0">
            <a:schemeClr val="accent4">
              <a:tint val="40000"/>
              <a:alpha val="90000"/>
              <a:hueOff val="-563673"/>
              <a:satOff val="3165"/>
              <a:lumOff val="20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Los datos maestros deben almacenarse en una infraestructura que permita exponerlos a las aplicaciones y proporcionar al mismo tiempo procesos para administrarlos y mantenerlos.</a:t>
            </a:r>
            <a:endParaRPr lang="es-ES_tradnl" sz="1067"/>
          </a:p>
        </p:txBody>
      </p:sp>
      <p:sp>
        <p:nvSpPr>
          <p:cNvPr id="6" name="Forma libre 10">
            <a:extLst>
              <a:ext uri="{FF2B5EF4-FFF2-40B4-BE49-F238E27FC236}">
                <a16:creationId xmlns:a16="http://schemas.microsoft.com/office/drawing/2014/main" id="{2AE9F0CC-74DB-400D-A243-2D9400E199A1}"/>
              </a:ext>
            </a:extLst>
          </p:cNvPr>
          <p:cNvSpPr/>
          <p:nvPr/>
        </p:nvSpPr>
        <p:spPr>
          <a:xfrm>
            <a:off x="8716523" y="1418670"/>
            <a:ext cx="2102076" cy="561095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275649"/>
              <a:satOff val="7685"/>
              <a:lumOff val="616"/>
              <a:alphaOff val="0"/>
            </a:schemeClr>
          </a:lnRef>
          <a:fillRef idx="1">
            <a:schemeClr val="accent4">
              <a:hueOff val="-1275649"/>
              <a:satOff val="7685"/>
              <a:lumOff val="616"/>
              <a:alphaOff val="0"/>
            </a:schemeClr>
          </a:fillRef>
          <a:effectRef idx="0">
            <a:schemeClr val="accent4">
              <a:hueOff val="-1275649"/>
              <a:satOff val="7685"/>
              <a:lumOff val="6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Generar y probar los datos maestros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7" name="Forma libre 11">
            <a:extLst>
              <a:ext uri="{FF2B5EF4-FFF2-40B4-BE49-F238E27FC236}">
                <a16:creationId xmlns:a16="http://schemas.microsoft.com/office/drawing/2014/main" id="{007BA154-58A5-4AFB-9267-4262D80F4728}"/>
              </a:ext>
            </a:extLst>
          </p:cNvPr>
          <p:cNvSpPr/>
          <p:nvPr/>
        </p:nvSpPr>
        <p:spPr>
          <a:xfrm>
            <a:off x="8716523" y="2017729"/>
            <a:ext cx="2102076" cy="182090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lnRef>
          <a:fillRef idx="1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fillRef>
          <a:effectRef idx="0">
            <a:schemeClr val="accent4">
              <a:tint val="40000"/>
              <a:alpha val="90000"/>
              <a:hueOff val="-1127346"/>
              <a:satOff val="6331"/>
              <a:lumOff val="40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Se utilizan las herramientas que han sido seleccionadas y se combinan los datos de origen para confirmar las listas de datos maestros.</a:t>
            </a:r>
          </a:p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Durante el proceso, frecuentemente se requiere definición de ambientes,  el ajuste de reglas de negocio al descubrir, por ejemplo, excepciones.</a:t>
            </a:r>
          </a:p>
          <a:p>
            <a:pPr marL="76198" lvl="1" indent="-76198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_tradnl" sz="1067"/>
          </a:p>
        </p:txBody>
      </p:sp>
      <p:sp>
        <p:nvSpPr>
          <p:cNvPr id="8" name="Forma libre 12">
            <a:extLst>
              <a:ext uri="{FF2B5EF4-FFF2-40B4-BE49-F238E27FC236}">
                <a16:creationId xmlns:a16="http://schemas.microsoft.com/office/drawing/2014/main" id="{877A7687-7871-4DE2-880F-D0F3D4FA0DCF}"/>
              </a:ext>
            </a:extLst>
          </p:cNvPr>
          <p:cNvSpPr/>
          <p:nvPr/>
        </p:nvSpPr>
        <p:spPr>
          <a:xfrm>
            <a:off x="1584888" y="3966987"/>
            <a:ext cx="2871071" cy="561095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913473"/>
              <a:satOff val="11528"/>
              <a:lumOff val="924"/>
              <a:alphaOff val="0"/>
            </a:schemeClr>
          </a:lnRef>
          <a:fillRef idx="1">
            <a:schemeClr val="accent4">
              <a:hueOff val="-1913473"/>
              <a:satOff val="11528"/>
              <a:lumOff val="924"/>
              <a:alphaOff val="0"/>
            </a:schemeClr>
          </a:fillRef>
          <a:effectRef idx="0">
            <a:schemeClr val="accent4">
              <a:hueOff val="-1913473"/>
              <a:satOff val="11528"/>
              <a:lumOff val="9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Modificar los sistemas productores y consumidores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9" name="Forma libre 13">
            <a:extLst>
              <a:ext uri="{FF2B5EF4-FFF2-40B4-BE49-F238E27FC236}">
                <a16:creationId xmlns:a16="http://schemas.microsoft.com/office/drawing/2014/main" id="{E2A314F5-1490-42D0-AE72-A515688AE907}"/>
              </a:ext>
            </a:extLst>
          </p:cNvPr>
          <p:cNvSpPr/>
          <p:nvPr/>
        </p:nvSpPr>
        <p:spPr>
          <a:xfrm>
            <a:off x="1584888" y="4566046"/>
            <a:ext cx="2871071" cy="182090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lnRef>
          <a:fillRef idx="1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fillRef>
          <a:effectRef idx="0">
            <a:schemeClr val="accent4">
              <a:tint val="40000"/>
              <a:alpha val="90000"/>
              <a:hueOff val="-1691018"/>
              <a:satOff val="9496"/>
              <a:lumOff val="60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la implementación de MDM en una organización implica frecuentemente cambiar los sistemas que producen, mantienen o consumen datos maestros para trabajar con la nueva fuente de datos</a:t>
            </a:r>
            <a:r>
              <a:rPr lang="es-ES_tradnl" sz="1067"/>
              <a:t>.</a:t>
            </a:r>
            <a:r>
              <a:rPr lang="es-ES" sz="1067"/>
              <a:t> Los sistemas fuente tendrán que acceder a los nuevos datos maestros o los datos maestros tendrán que sincronizarse con los sistemas fuente,</a:t>
            </a:r>
            <a:endParaRPr lang="es-ES_tradnl" sz="1067"/>
          </a:p>
        </p:txBody>
      </p:sp>
      <p:sp>
        <p:nvSpPr>
          <p:cNvPr id="10" name="Forma libre 14">
            <a:extLst>
              <a:ext uri="{FF2B5EF4-FFF2-40B4-BE49-F238E27FC236}">
                <a16:creationId xmlns:a16="http://schemas.microsoft.com/office/drawing/2014/main" id="{0B802A19-E8AB-47FE-87CA-EE169110ECE6}"/>
              </a:ext>
            </a:extLst>
          </p:cNvPr>
          <p:cNvSpPr/>
          <p:nvPr/>
        </p:nvSpPr>
        <p:spPr>
          <a:xfrm>
            <a:off x="6938104" y="3966987"/>
            <a:ext cx="2871071" cy="561095"/>
          </a:xfrm>
          <a:custGeom>
            <a:avLst/>
            <a:gdLst>
              <a:gd name="connsiteX0" fmla="*/ 0 w 1012071"/>
              <a:gd name="connsiteY0" fmla="*/ 0 h 386574"/>
              <a:gd name="connsiteX1" fmla="*/ 1012071 w 1012071"/>
              <a:gd name="connsiteY1" fmla="*/ 0 h 386574"/>
              <a:gd name="connsiteX2" fmla="*/ 1012071 w 1012071"/>
              <a:gd name="connsiteY2" fmla="*/ 386574 h 386574"/>
              <a:gd name="connsiteX3" fmla="*/ 0 w 1012071"/>
              <a:gd name="connsiteY3" fmla="*/ 386574 h 386574"/>
              <a:gd name="connsiteX4" fmla="*/ 0 w 1012071"/>
              <a:gd name="connsiteY4" fmla="*/ 0 h 38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386574">
                <a:moveTo>
                  <a:pt x="0" y="0"/>
                </a:moveTo>
                <a:lnTo>
                  <a:pt x="1012071" y="0"/>
                </a:lnTo>
                <a:lnTo>
                  <a:pt x="1012071" y="386574"/>
                </a:lnTo>
                <a:lnTo>
                  <a:pt x="0" y="386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2551297"/>
              <a:satOff val="15371"/>
              <a:lumOff val="1232"/>
              <a:alphaOff val="0"/>
            </a:schemeClr>
          </a:lnRef>
          <a:fillRef idx="1">
            <a:schemeClr val="accent4">
              <a:hueOff val="-2551297"/>
              <a:satOff val="15371"/>
              <a:lumOff val="1232"/>
              <a:alphaOff val="0"/>
            </a:schemeClr>
          </a:fillRef>
          <a:effectRef idx="0">
            <a:schemeClr val="accent4">
              <a:hueOff val="-2551297"/>
              <a:satOff val="15371"/>
              <a:lumOff val="12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algn="ctr"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200">
                <a:solidFill>
                  <a:schemeClr val="tx1"/>
                </a:solidFill>
              </a:rPr>
              <a:t>Implementar los procesos de mantenimiento y sostenibilidad:</a:t>
            </a:r>
            <a:endParaRPr lang="es-ES_tradnl" sz="1200">
              <a:solidFill>
                <a:schemeClr val="tx1"/>
              </a:solidFill>
            </a:endParaRPr>
          </a:p>
        </p:txBody>
      </p:sp>
      <p:sp>
        <p:nvSpPr>
          <p:cNvPr id="11" name="Forma libre 15">
            <a:extLst>
              <a:ext uri="{FF2B5EF4-FFF2-40B4-BE49-F238E27FC236}">
                <a16:creationId xmlns:a16="http://schemas.microsoft.com/office/drawing/2014/main" id="{DE2ED496-274C-4928-BA86-84D2FE3EEB51}"/>
              </a:ext>
            </a:extLst>
          </p:cNvPr>
          <p:cNvSpPr/>
          <p:nvPr/>
        </p:nvSpPr>
        <p:spPr>
          <a:xfrm>
            <a:off x="6938104" y="4566046"/>
            <a:ext cx="2871071" cy="1820905"/>
          </a:xfrm>
          <a:custGeom>
            <a:avLst/>
            <a:gdLst>
              <a:gd name="connsiteX0" fmla="*/ 0 w 1012071"/>
              <a:gd name="connsiteY0" fmla="*/ 0 h 1285877"/>
              <a:gd name="connsiteX1" fmla="*/ 1012071 w 1012071"/>
              <a:gd name="connsiteY1" fmla="*/ 0 h 1285877"/>
              <a:gd name="connsiteX2" fmla="*/ 1012071 w 1012071"/>
              <a:gd name="connsiteY2" fmla="*/ 1285877 h 1285877"/>
              <a:gd name="connsiteX3" fmla="*/ 0 w 1012071"/>
              <a:gd name="connsiteY3" fmla="*/ 1285877 h 1285877"/>
              <a:gd name="connsiteX4" fmla="*/ 0 w 1012071"/>
              <a:gd name="connsiteY4" fmla="*/ 0 h 128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071" h="1285877">
                <a:moveTo>
                  <a:pt x="0" y="0"/>
                </a:moveTo>
                <a:lnTo>
                  <a:pt x="1012071" y="0"/>
                </a:lnTo>
                <a:lnTo>
                  <a:pt x="1012071" y="1285877"/>
                </a:lnTo>
                <a:lnTo>
                  <a:pt x="0" y="12858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lnRef>
          <a:fillRef idx="1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fillRef>
          <a:effectRef idx="0">
            <a:schemeClr val="accent4">
              <a:tint val="40000"/>
              <a:alpha val="90000"/>
              <a:hueOff val="-2254691"/>
              <a:satOff val="12661"/>
              <a:lumOff val="80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896" tIns="56896" rIns="75861" bIns="85344" numCol="1" spcCol="1270" anchor="t" anchorCtr="0">
            <a:noAutofit/>
          </a:bodyPr>
          <a:lstStyle/>
          <a:p>
            <a:pPr marL="76198" lvl="1" indent="-76198" algn="just" defTabSz="47412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sz="1067"/>
              <a:t>consiste en establecer mecanismos de sostenibilidad, reconocer los problemas, simplificar las correcciones y revisar el historial de cambios </a:t>
            </a:r>
            <a:endParaRPr lang="es-ES_tradnl" sz="1067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8ABB1F3-C925-4CAD-B5FE-3B14BCCF770C}"/>
              </a:ext>
            </a:extLst>
          </p:cNvPr>
          <p:cNvSpPr/>
          <p:nvPr/>
        </p:nvSpPr>
        <p:spPr>
          <a:xfrm>
            <a:off x="3573420" y="2403300"/>
            <a:ext cx="1304544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6D03BD72-4CA2-4411-BE8C-7DF4D5746656}"/>
              </a:ext>
            </a:extLst>
          </p:cNvPr>
          <p:cNvSpPr/>
          <p:nvPr/>
        </p:nvSpPr>
        <p:spPr>
          <a:xfrm>
            <a:off x="7267875" y="2403299"/>
            <a:ext cx="1304544" cy="646176"/>
          </a:xfrm>
          <a:prstGeom prst="rightArrow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15C9553-C7DF-46BB-B2A9-EA2B530438F9}"/>
              </a:ext>
            </a:extLst>
          </p:cNvPr>
          <p:cNvSpPr/>
          <p:nvPr/>
        </p:nvSpPr>
        <p:spPr>
          <a:xfrm>
            <a:off x="5044758" y="4973735"/>
            <a:ext cx="1304544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E79B4C3-10EE-4DD4-8C06-0CEAED980966}"/>
              </a:ext>
            </a:extLst>
          </p:cNvPr>
          <p:cNvSpPr txBox="1"/>
          <p:nvPr/>
        </p:nvSpPr>
        <p:spPr>
          <a:xfrm>
            <a:off x="2748208" y="476569"/>
            <a:ext cx="7330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just"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s-ES"/>
              <a:t>Programa de gestión de datos maestros</a:t>
            </a:r>
            <a:endParaRPr lang="es-CO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AE3ABD0-FFA0-47F1-8316-1277F80D02E3}"/>
              </a:ext>
            </a:extLst>
          </p:cNvPr>
          <p:cNvSpPr/>
          <p:nvPr/>
        </p:nvSpPr>
        <p:spPr>
          <a:xfrm>
            <a:off x="146476" y="2314143"/>
            <a:ext cx="672337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B0FB37D-9DEA-4D1B-8797-F73975246F23}"/>
              </a:ext>
            </a:extLst>
          </p:cNvPr>
          <p:cNvSpPr/>
          <p:nvPr/>
        </p:nvSpPr>
        <p:spPr>
          <a:xfrm>
            <a:off x="896588" y="2503882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2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64142483-AA72-4622-BCAA-898ED008F002}"/>
              </a:ext>
            </a:extLst>
          </p:cNvPr>
          <p:cNvSpPr/>
          <p:nvPr/>
        </p:nvSpPr>
        <p:spPr>
          <a:xfrm>
            <a:off x="476490" y="5125933"/>
            <a:ext cx="672337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D9112EE-2308-433D-BF3B-FDDEAD6C523F}"/>
              </a:ext>
            </a:extLst>
          </p:cNvPr>
          <p:cNvSpPr/>
          <p:nvPr/>
        </p:nvSpPr>
        <p:spPr>
          <a:xfrm>
            <a:off x="1226603" y="5315673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3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B014FB1-62E8-4209-8D65-9DF39EA7C3F2}"/>
              </a:ext>
            </a:extLst>
          </p:cNvPr>
          <p:cNvSpPr/>
          <p:nvPr/>
        </p:nvSpPr>
        <p:spPr>
          <a:xfrm>
            <a:off x="10959244" y="2403299"/>
            <a:ext cx="672337" cy="646176"/>
          </a:xfrm>
          <a:prstGeom prst="rightArrow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DBF26C4-A61B-4247-8F63-81E4AE39379B}"/>
              </a:ext>
            </a:extLst>
          </p:cNvPr>
          <p:cNvSpPr/>
          <p:nvPr/>
        </p:nvSpPr>
        <p:spPr>
          <a:xfrm>
            <a:off x="11709356" y="2593038"/>
            <a:ext cx="280509" cy="266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6128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4">
      <a:dk1>
        <a:srgbClr val="000000"/>
      </a:dk1>
      <a:lt1>
        <a:srgbClr val="FFFFFF"/>
      </a:lt1>
      <a:dk2>
        <a:srgbClr val="4E4C4C"/>
      </a:dk2>
      <a:lt2>
        <a:srgbClr val="E7E6E6"/>
      </a:lt2>
      <a:accent1>
        <a:srgbClr val="E7A04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s 4">
    <a:dk1>
      <a:srgbClr val="000000"/>
    </a:dk1>
    <a:lt1>
      <a:srgbClr val="FFFFFF"/>
    </a:lt1>
    <a:dk2>
      <a:srgbClr val="4E4C4C"/>
    </a:dk2>
    <a:lt2>
      <a:srgbClr val="E7E6E6"/>
    </a:lt2>
    <a:accent1>
      <a:srgbClr val="E7A043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 Datos Maestros(MDM) y de Referencia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revision>3</cp:revision>
  <dcterms:created xsi:type="dcterms:W3CDTF">2023-05-08T00:34:42Z</dcterms:created>
  <dcterms:modified xsi:type="dcterms:W3CDTF">2024-05-29T20:46:49Z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da2c01-e402-4fc9-beb9-bac87f3a3b75_Enabled">
    <vt:lpwstr>true</vt:lpwstr>
  </property>
  <property fmtid="{D5CDD505-2E9C-101B-9397-08002B2CF9AE}" pid="3" name="MSIP_Label_f8da2c01-e402-4fc9-beb9-bac87f3a3b75_SetDate">
    <vt:lpwstr>2023-05-25T00:14:14Z</vt:lpwstr>
  </property>
  <property fmtid="{D5CDD505-2E9C-101B-9397-08002B2CF9AE}" pid="4" name="MSIP_Label_f8da2c01-e402-4fc9-beb9-bac87f3a3b75_Method">
    <vt:lpwstr>Privileged</vt:lpwstr>
  </property>
  <property fmtid="{D5CDD505-2E9C-101B-9397-08002B2CF9AE}" pid="5" name="MSIP_Label_f8da2c01-e402-4fc9-beb9-bac87f3a3b75_Name">
    <vt:lpwstr>f8da2c01-e402-4fc9-beb9-bac87f3a3b75</vt:lpwstr>
  </property>
  <property fmtid="{D5CDD505-2E9C-101B-9397-08002B2CF9AE}" pid="6" name="MSIP_Label_f8da2c01-e402-4fc9-beb9-bac87f3a3b75_SiteId">
    <vt:lpwstr>1a0673c6-24e1-476d-bb4d-ba6a91a3c588</vt:lpwstr>
  </property>
  <property fmtid="{D5CDD505-2E9C-101B-9397-08002B2CF9AE}" pid="7" name="MSIP_Label_f8da2c01-e402-4fc9-beb9-bac87f3a3b75_ActionId">
    <vt:lpwstr>c8545aad-46a9-4478-a6ac-00006b88ba9f</vt:lpwstr>
  </property>
  <property fmtid="{D5CDD505-2E9C-101B-9397-08002B2CF9AE}" pid="8" name="MSIP_Label_f8da2c01-e402-4fc9-beb9-bac87f3a3b75_ContentBits">
    <vt:lpwstr>2</vt:lpwstr>
  </property>
  <property fmtid="{D5CDD505-2E9C-101B-9397-08002B2CF9AE}" pid="9" name="ClassificationContentMarkingFooterLocations">
    <vt:lpwstr>Tema de Office:8</vt:lpwstr>
  </property>
</Properties>
</file>