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147374168" r:id="rId4"/>
    <p:sldId id="2147374160" r:id="rId5"/>
    <p:sldId id="2147374167" r:id="rId6"/>
    <p:sldId id="3692" r:id="rId7"/>
    <p:sldId id="2147374161" r:id="rId8"/>
    <p:sldId id="2147374162" r:id="rId9"/>
    <p:sldId id="2147374173" r:id="rId10"/>
    <p:sldId id="2147374175" r:id="rId11"/>
    <p:sldId id="2147374176" r:id="rId12"/>
    <p:sldId id="2147374177" r:id="rId13"/>
    <p:sldId id="2147374178" r:id="rId14"/>
    <p:sldId id="2147374179" r:id="rId15"/>
    <p:sldId id="2147374163" r:id="rId16"/>
    <p:sldId id="2147374169" r:id="rId17"/>
    <p:sldId id="2147374172" r:id="rId18"/>
    <p:sldId id="263" r:id="rId19"/>
    <p:sldId id="261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E4F27E"/>
    <a:srgbClr val="E8A043"/>
    <a:srgbClr val="E99B52"/>
    <a:srgbClr val="ED7345"/>
    <a:srgbClr val="EC8859"/>
    <a:srgbClr val="B47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4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13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E289FC-219E-43B0-8054-60E315CB1BA9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2E35309-AA9D-452E-9F65-096E15B1718A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Maestros</a:t>
          </a:r>
        </a:p>
      </dgm:t>
    </dgm:pt>
    <dgm:pt modelId="{4C19B5EA-C16D-475F-81EE-55128AD4C000}" type="parTrans" cxnId="{C4A0D257-2C70-45A7-A2B6-0B52B1CA5CFE}">
      <dgm:prSet/>
      <dgm:spPr/>
      <dgm:t>
        <a:bodyPr/>
        <a:lstStyle/>
        <a:p>
          <a:endParaRPr lang="es-ES"/>
        </a:p>
      </dgm:t>
    </dgm:pt>
    <dgm:pt modelId="{2CBDB383-4C80-4876-8A93-EFB2BF3AFE7F}" type="sibTrans" cxnId="{C4A0D257-2C70-45A7-A2B6-0B52B1CA5CFE}">
      <dgm:prSet/>
      <dgm:spPr/>
      <dgm:t>
        <a:bodyPr/>
        <a:lstStyle/>
        <a:p>
          <a:endParaRPr lang="es-ES"/>
        </a:p>
      </dgm:t>
    </dgm:pt>
    <dgm:pt modelId="{F747D603-B2EB-4B29-9FC5-CFD01A0A4C44}">
      <dgm:prSet phldrT="[Texto]"/>
      <dgm:spPr>
        <a:solidFill>
          <a:srgbClr val="FFFF00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Otros Tipos de datos</a:t>
          </a:r>
        </a:p>
      </dgm:t>
    </dgm:pt>
    <dgm:pt modelId="{A738CC32-BB05-47B4-A475-548853EE0A83}" type="parTrans" cxnId="{24780DAA-19E8-4127-BBAE-3C8FDF594BC1}">
      <dgm:prSet/>
      <dgm:spPr/>
      <dgm:t>
        <a:bodyPr/>
        <a:lstStyle/>
        <a:p>
          <a:endParaRPr lang="es-ES"/>
        </a:p>
      </dgm:t>
    </dgm:pt>
    <dgm:pt modelId="{9E5C484C-71CF-4753-A155-FCE9BDB0334E}" type="sibTrans" cxnId="{24780DAA-19E8-4127-BBAE-3C8FDF594BC1}">
      <dgm:prSet/>
      <dgm:spPr/>
      <dgm:t>
        <a:bodyPr/>
        <a:lstStyle/>
        <a:p>
          <a:endParaRPr lang="es-ES"/>
        </a:p>
      </dgm:t>
    </dgm:pt>
    <dgm:pt modelId="{90AB5DB7-A883-4B00-8376-419E8A53C332}">
      <dgm:prSet phldrT="[Texto]"/>
      <dgm:spPr/>
      <dgm:t>
        <a:bodyPr/>
        <a:lstStyle/>
        <a:p>
          <a:r>
            <a:rPr lang="es-ES" dirty="0"/>
            <a:t>Datos básicos</a:t>
          </a:r>
        </a:p>
      </dgm:t>
    </dgm:pt>
    <dgm:pt modelId="{55B97DB5-1D65-4BBD-BCFA-58834D297B7B}" type="parTrans" cxnId="{1663E746-59EF-4435-9AE9-4C4E862088C4}">
      <dgm:prSet/>
      <dgm:spPr/>
      <dgm:t>
        <a:bodyPr/>
        <a:lstStyle/>
        <a:p>
          <a:endParaRPr lang="es-ES"/>
        </a:p>
      </dgm:t>
    </dgm:pt>
    <dgm:pt modelId="{9C4CCD60-9D12-4C3B-9E49-B50A1104364F}" type="sibTrans" cxnId="{1663E746-59EF-4435-9AE9-4C4E862088C4}">
      <dgm:prSet/>
      <dgm:spPr/>
      <dgm:t>
        <a:bodyPr/>
        <a:lstStyle/>
        <a:p>
          <a:endParaRPr lang="es-ES"/>
        </a:p>
      </dgm:t>
    </dgm:pt>
    <dgm:pt modelId="{FD47F71F-AF2D-4179-AB6F-F72387F1049C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Referencia</a:t>
          </a:r>
        </a:p>
      </dgm:t>
    </dgm:pt>
    <dgm:pt modelId="{174F5AE8-6618-4635-A3C3-8D50B5866911}" type="parTrans" cxnId="{72351F64-6722-4E25-BC0D-D64627FAF588}">
      <dgm:prSet/>
      <dgm:spPr/>
      <dgm:t>
        <a:bodyPr/>
        <a:lstStyle/>
        <a:p>
          <a:endParaRPr lang="es-ES"/>
        </a:p>
      </dgm:t>
    </dgm:pt>
    <dgm:pt modelId="{44583655-4675-4425-A91E-43901873290C}" type="sibTrans" cxnId="{72351F64-6722-4E25-BC0D-D64627FAF588}">
      <dgm:prSet/>
      <dgm:spPr/>
      <dgm:t>
        <a:bodyPr/>
        <a:lstStyle/>
        <a:p>
          <a:endParaRPr lang="es-ES"/>
        </a:p>
      </dgm:t>
    </dgm:pt>
    <dgm:pt modelId="{28D950DA-1CDE-4268-B3FC-E26B2D769B61}" type="pres">
      <dgm:prSet presAssocID="{42E289FC-219E-43B0-8054-60E315CB1BA9}" presName="Name0" presStyleCnt="0">
        <dgm:presLayoutVars>
          <dgm:chMax val="4"/>
          <dgm:resizeHandles val="exact"/>
        </dgm:presLayoutVars>
      </dgm:prSet>
      <dgm:spPr/>
    </dgm:pt>
    <dgm:pt modelId="{34618087-B28E-4B3C-B72A-D08A9C0385FC}" type="pres">
      <dgm:prSet presAssocID="{42E289FC-219E-43B0-8054-60E315CB1BA9}" presName="ellipse" presStyleLbl="trBgShp" presStyleIdx="0" presStyleCnt="1" custLinFactNeighborX="2450" custLinFactNeighborY="12372"/>
      <dgm:spPr/>
    </dgm:pt>
    <dgm:pt modelId="{147F768D-F53A-4BFC-B541-C3BCE039EFB4}" type="pres">
      <dgm:prSet presAssocID="{42E289FC-219E-43B0-8054-60E315CB1BA9}" presName="arrow1" presStyleLbl="fgShp" presStyleIdx="0" presStyleCnt="1" custLinFactNeighborX="2596" custLinFactNeighborY="39259"/>
      <dgm:spPr>
        <a:solidFill>
          <a:schemeClr val="accent6">
            <a:lumMod val="75000"/>
          </a:schemeClr>
        </a:solidFill>
      </dgm:spPr>
    </dgm:pt>
    <dgm:pt modelId="{E0DF7999-1F5E-4BEF-931D-A082DD9BE599}" type="pres">
      <dgm:prSet presAssocID="{42E289FC-219E-43B0-8054-60E315CB1BA9}" presName="rectangle" presStyleLbl="revTx" presStyleIdx="0" presStyleCnt="1">
        <dgm:presLayoutVars>
          <dgm:bulletEnabled val="1"/>
        </dgm:presLayoutVars>
      </dgm:prSet>
      <dgm:spPr/>
    </dgm:pt>
    <dgm:pt modelId="{7451A0D7-D307-4C86-B75A-782973A4C8B6}" type="pres">
      <dgm:prSet presAssocID="{F747D603-B2EB-4B29-9FC5-CFD01A0A4C44}" presName="item1" presStyleLbl="node1" presStyleIdx="0" presStyleCnt="3" custLinFactNeighborX="-71045" custLinFactNeighborY="-82298">
        <dgm:presLayoutVars>
          <dgm:bulletEnabled val="1"/>
        </dgm:presLayoutVars>
      </dgm:prSet>
      <dgm:spPr/>
    </dgm:pt>
    <dgm:pt modelId="{203A2FD3-A22F-4C50-AA3E-B1E22D3859D3}" type="pres">
      <dgm:prSet presAssocID="{FD47F71F-AF2D-4179-AB6F-F72387F1049C}" presName="item2" presStyleLbl="node1" presStyleIdx="1" presStyleCnt="3" custLinFactNeighborX="55627" custLinFactNeighborY="78629">
        <dgm:presLayoutVars>
          <dgm:bulletEnabled val="1"/>
        </dgm:presLayoutVars>
      </dgm:prSet>
      <dgm:spPr/>
    </dgm:pt>
    <dgm:pt modelId="{1CC7B352-3211-4A38-8507-A1F6431E18AF}" type="pres">
      <dgm:prSet presAssocID="{90AB5DB7-A883-4B00-8376-419E8A53C332}" presName="item3" presStyleLbl="node1" presStyleIdx="2" presStyleCnt="3">
        <dgm:presLayoutVars>
          <dgm:bulletEnabled val="1"/>
        </dgm:presLayoutVars>
      </dgm:prSet>
      <dgm:spPr/>
    </dgm:pt>
    <dgm:pt modelId="{FF1B4A06-99F3-434E-91C2-A8EB51E9DAEA}" type="pres">
      <dgm:prSet presAssocID="{42E289FC-219E-43B0-8054-60E315CB1BA9}" presName="funnel" presStyleLbl="trAlignAcc1" presStyleIdx="0" presStyleCnt="1" custLinFactNeighborX="356" custLinFactNeighborY="8117"/>
      <dgm:spPr/>
    </dgm:pt>
  </dgm:ptLst>
  <dgm:cxnLst>
    <dgm:cxn modelId="{3F9BBE43-736D-412A-83A4-E8B077D7F8F2}" type="presOf" srcId="{F747D603-B2EB-4B29-9FC5-CFD01A0A4C44}" destId="{203A2FD3-A22F-4C50-AA3E-B1E22D3859D3}" srcOrd="0" destOrd="0" presId="urn:microsoft.com/office/officeart/2005/8/layout/funnel1"/>
    <dgm:cxn modelId="{72351F64-6722-4E25-BC0D-D64627FAF588}" srcId="{42E289FC-219E-43B0-8054-60E315CB1BA9}" destId="{FD47F71F-AF2D-4179-AB6F-F72387F1049C}" srcOrd="2" destOrd="0" parTransId="{174F5AE8-6618-4635-A3C3-8D50B5866911}" sibTransId="{44583655-4675-4425-A91E-43901873290C}"/>
    <dgm:cxn modelId="{E6A3F344-C07F-4230-B47F-236F53914AA2}" type="presOf" srcId="{42E289FC-219E-43B0-8054-60E315CB1BA9}" destId="{28D950DA-1CDE-4268-B3FC-E26B2D769B61}" srcOrd="0" destOrd="0" presId="urn:microsoft.com/office/officeart/2005/8/layout/funnel1"/>
    <dgm:cxn modelId="{31B6DE65-2B0A-4EAC-9E40-D6F6933C38C9}" type="presOf" srcId="{F2E35309-AA9D-452E-9F65-096E15B1718A}" destId="{1CC7B352-3211-4A38-8507-A1F6431E18AF}" srcOrd="0" destOrd="0" presId="urn:microsoft.com/office/officeart/2005/8/layout/funnel1"/>
    <dgm:cxn modelId="{1663E746-59EF-4435-9AE9-4C4E862088C4}" srcId="{42E289FC-219E-43B0-8054-60E315CB1BA9}" destId="{90AB5DB7-A883-4B00-8376-419E8A53C332}" srcOrd="3" destOrd="0" parTransId="{55B97DB5-1D65-4BBD-BCFA-58834D297B7B}" sibTransId="{9C4CCD60-9D12-4C3B-9E49-B50A1104364F}"/>
    <dgm:cxn modelId="{C4A0D257-2C70-45A7-A2B6-0B52B1CA5CFE}" srcId="{42E289FC-219E-43B0-8054-60E315CB1BA9}" destId="{F2E35309-AA9D-452E-9F65-096E15B1718A}" srcOrd="0" destOrd="0" parTransId="{4C19B5EA-C16D-475F-81EE-55128AD4C000}" sibTransId="{2CBDB383-4C80-4876-8A93-EFB2BF3AFE7F}"/>
    <dgm:cxn modelId="{A82D9778-46E0-4CE8-AE0E-3766615B2A72}" type="presOf" srcId="{FD47F71F-AF2D-4179-AB6F-F72387F1049C}" destId="{7451A0D7-D307-4C86-B75A-782973A4C8B6}" srcOrd="0" destOrd="0" presId="urn:microsoft.com/office/officeart/2005/8/layout/funnel1"/>
    <dgm:cxn modelId="{24780DAA-19E8-4127-BBAE-3C8FDF594BC1}" srcId="{42E289FC-219E-43B0-8054-60E315CB1BA9}" destId="{F747D603-B2EB-4B29-9FC5-CFD01A0A4C44}" srcOrd="1" destOrd="0" parTransId="{A738CC32-BB05-47B4-A475-548853EE0A83}" sibTransId="{9E5C484C-71CF-4753-A155-FCE9BDB0334E}"/>
    <dgm:cxn modelId="{7C2B42C9-1EB2-41D3-BD05-AA3DADFE76C7}" type="presOf" srcId="{90AB5DB7-A883-4B00-8376-419E8A53C332}" destId="{E0DF7999-1F5E-4BEF-931D-A082DD9BE599}" srcOrd="0" destOrd="0" presId="urn:microsoft.com/office/officeart/2005/8/layout/funnel1"/>
    <dgm:cxn modelId="{B0272F39-BE65-4E60-B319-F833167CD935}" type="presParOf" srcId="{28D950DA-1CDE-4268-B3FC-E26B2D769B61}" destId="{34618087-B28E-4B3C-B72A-D08A9C0385FC}" srcOrd="0" destOrd="0" presId="urn:microsoft.com/office/officeart/2005/8/layout/funnel1"/>
    <dgm:cxn modelId="{4BD5147C-7478-4FFD-9697-55858D91180E}" type="presParOf" srcId="{28D950DA-1CDE-4268-B3FC-E26B2D769B61}" destId="{147F768D-F53A-4BFC-B541-C3BCE039EFB4}" srcOrd="1" destOrd="0" presId="urn:microsoft.com/office/officeart/2005/8/layout/funnel1"/>
    <dgm:cxn modelId="{B55E9C5A-FDA5-4FE9-B0B7-8DA61AA963F2}" type="presParOf" srcId="{28D950DA-1CDE-4268-B3FC-E26B2D769B61}" destId="{E0DF7999-1F5E-4BEF-931D-A082DD9BE599}" srcOrd="2" destOrd="0" presId="urn:microsoft.com/office/officeart/2005/8/layout/funnel1"/>
    <dgm:cxn modelId="{DF552813-B798-4B82-8F10-7AA2D7B55815}" type="presParOf" srcId="{28D950DA-1CDE-4268-B3FC-E26B2D769B61}" destId="{7451A0D7-D307-4C86-B75A-782973A4C8B6}" srcOrd="3" destOrd="0" presId="urn:microsoft.com/office/officeart/2005/8/layout/funnel1"/>
    <dgm:cxn modelId="{46565C59-6378-47E5-A44E-E1F145A9EF6A}" type="presParOf" srcId="{28D950DA-1CDE-4268-B3FC-E26B2D769B61}" destId="{203A2FD3-A22F-4C50-AA3E-B1E22D3859D3}" srcOrd="4" destOrd="0" presId="urn:microsoft.com/office/officeart/2005/8/layout/funnel1"/>
    <dgm:cxn modelId="{0F7542D7-B1BF-4341-968A-414BEC8733CC}" type="presParOf" srcId="{28D950DA-1CDE-4268-B3FC-E26B2D769B61}" destId="{1CC7B352-3211-4A38-8507-A1F6431E18AF}" srcOrd="5" destOrd="0" presId="urn:microsoft.com/office/officeart/2005/8/layout/funnel1"/>
    <dgm:cxn modelId="{6B768454-A47D-45D3-9781-6F29A8C27092}" type="presParOf" srcId="{28D950DA-1CDE-4268-B3FC-E26B2D769B61}" destId="{FF1B4A06-99F3-434E-91C2-A8EB51E9DAE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18087-B28E-4B3C-B72A-D08A9C0385FC}">
      <dsp:nvSpPr>
        <dsp:cNvPr id="0" name=""/>
        <dsp:cNvSpPr/>
      </dsp:nvSpPr>
      <dsp:spPr>
        <a:xfrm>
          <a:off x="1095186" y="637083"/>
          <a:ext cx="3673353" cy="127570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F768D-F53A-4BFC-B541-C3BCE039EFB4}">
      <dsp:nvSpPr>
        <dsp:cNvPr id="0" name=""/>
        <dsp:cNvSpPr/>
      </dsp:nvSpPr>
      <dsp:spPr>
        <a:xfrm>
          <a:off x="2510096" y="3781894"/>
          <a:ext cx="711890" cy="455609"/>
        </a:xfrm>
        <a:prstGeom prst="downArrow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F7999-1F5E-4BEF-931D-A082DD9BE599}">
      <dsp:nvSpPr>
        <dsp:cNvPr id="0" name=""/>
        <dsp:cNvSpPr/>
      </dsp:nvSpPr>
      <dsp:spPr>
        <a:xfrm>
          <a:off x="1139024" y="3967514"/>
          <a:ext cx="3417073" cy="85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Datos básicos</a:t>
          </a:r>
        </a:p>
      </dsp:txBody>
      <dsp:txXfrm>
        <a:off x="1139024" y="3967514"/>
        <a:ext cx="3417073" cy="854268"/>
      </dsp:txXfrm>
    </dsp:sp>
    <dsp:sp modelId="{7451A0D7-D307-4C86-B75A-782973A4C8B6}">
      <dsp:nvSpPr>
        <dsp:cNvPr id="0" name=""/>
        <dsp:cNvSpPr/>
      </dsp:nvSpPr>
      <dsp:spPr>
        <a:xfrm>
          <a:off x="1430322" y="798917"/>
          <a:ext cx="1281402" cy="128140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Referencia</a:t>
          </a:r>
        </a:p>
      </dsp:txBody>
      <dsp:txXfrm>
        <a:off x="1617979" y="986574"/>
        <a:ext cx="906088" cy="906088"/>
      </dsp:txXfrm>
    </dsp:sp>
    <dsp:sp modelId="{203A2FD3-A22F-4C50-AA3E-B1E22D3859D3}">
      <dsp:nvSpPr>
        <dsp:cNvPr id="0" name=""/>
        <dsp:cNvSpPr/>
      </dsp:nvSpPr>
      <dsp:spPr>
        <a:xfrm>
          <a:off x="2136586" y="1899702"/>
          <a:ext cx="1281402" cy="1281402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Otros Tipos de datos</a:t>
          </a:r>
        </a:p>
      </dsp:txBody>
      <dsp:txXfrm>
        <a:off x="2324243" y="2087359"/>
        <a:ext cx="906088" cy="906088"/>
      </dsp:txXfrm>
    </dsp:sp>
    <dsp:sp modelId="{1CC7B352-3211-4A38-8507-A1F6431E18AF}">
      <dsp:nvSpPr>
        <dsp:cNvPr id="0" name=""/>
        <dsp:cNvSpPr/>
      </dsp:nvSpPr>
      <dsp:spPr>
        <a:xfrm>
          <a:off x="2733658" y="582334"/>
          <a:ext cx="1281402" cy="1281402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Maestros</a:t>
          </a:r>
        </a:p>
      </dsp:txBody>
      <dsp:txXfrm>
        <a:off x="2921315" y="769991"/>
        <a:ext cx="906088" cy="906088"/>
      </dsp:txXfrm>
    </dsp:sp>
    <dsp:sp modelId="{FF1B4A06-99F3-434E-91C2-A8EB51E9DAEA}">
      <dsp:nvSpPr>
        <dsp:cNvPr id="0" name=""/>
        <dsp:cNvSpPr/>
      </dsp:nvSpPr>
      <dsp:spPr>
        <a:xfrm>
          <a:off x="868460" y="581509"/>
          <a:ext cx="3986585" cy="318926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23B4E-1854-4102-9C6C-A4474AEC95C0}" type="datetimeFigureOut">
              <a:rPr lang="es-ES" smtClean="0"/>
              <a:t>19/03/2024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8E128-0DE4-4944-84FE-A582D13A0C6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2157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800" dirty="0">
                <a:effectLst/>
                <a:latin typeface="Quattrocento Sans" panose="020B0502050000020003" pitchFamily="34" charset="0"/>
                <a:ea typeface="Quattrocento Sans" panose="020B0502050000020003" pitchFamily="34" charset="0"/>
                <a:cs typeface="Quattrocento Sans" panose="020B0502050000020003" pitchFamily="34" charset="0"/>
              </a:rPr>
              <a:t>Un dominio, en el contexto de la gestión de datos maestros, se refiere a un gran bloque de datos verdaderos que son únicos y de interés del nivel estratégico de una organización privada o pública para orientar la toma de decisiones de las diferentes áreas del negocio que la componen y su relación con entidades externas. Los dominios determinan los ejes sobre los cuales un gobierno de datos orienta a una organización para lograr transparencia y la calidad en el tratamiento de datos verdaderos y lograr tomar decisiones alrededor de su misión y visión.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800" dirty="0">
              <a:effectLst/>
              <a:latin typeface="Quattrocento Sans" panose="020B0502050000020003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800" dirty="0">
                <a:effectLst/>
                <a:latin typeface="Quattrocento Sans" panose="020B0502050000020003" pitchFamily="34" charset="0"/>
                <a:ea typeface="Times New Roman" panose="02020603050405020304" pitchFamily="18" charset="0"/>
              </a:rPr>
              <a:t>Algunas de estas definiciones fueron derivadas de las mesas de conceptos.</a:t>
            </a:r>
            <a:endParaRPr lang="es-CO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508D1-655B-4201-B7B5-C03DE4F484E0}" type="slidenum">
              <a:rPr lang="es-CO" smtClean="0"/>
              <a:t>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40149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dirty="0">
                <a:latin typeface="Verdana" panose="020B0604030504040204" pitchFamily="34" charset="0"/>
                <a:ea typeface="Verdana" panose="020B0604030504040204" pitchFamily="34" charset="0"/>
              </a:rPr>
              <a:t>El compromiso se encuentra acordado como estrategia de gobierno.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dirty="0"/>
              <a:t>Transformación – catalizador – OTRO </a:t>
            </a:r>
            <a:r>
              <a:rPr lang="es-CO" dirty="0"/>
              <a:t>(falta)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508D1-655B-4201-B7B5-C03DE4F484E0}" type="slidenum">
              <a:rPr lang="es-CO" smtClean="0"/>
              <a:t>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2380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805B226-F693-E23A-0AC6-0487A3BCF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100"/>
            <a:ext cx="12191733" cy="68581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8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4201D2B-7635-B428-D717-5BAA3AF3A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2D70326-EA41-2CED-5830-3F154C563E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AF7FA496-C2CB-69E8-A495-417E6AFC63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B05C927-FCF5-0132-3B83-3AA55DB68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A6FAC-9192-436B-870E-80DDE60983C7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E6D0597-2F34-4A40-8351-985D9C21479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3984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ES_tradnl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Pública</a:t>
            </a:r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1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mintic.gov.co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mintic.gov.co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mintic.gov.co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tic.gov.co/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tic.gov.co/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mintic.gov.co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mintic.gov.co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mintic.gov.co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mintic.gov.co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://www.mintic.gov.co/" TargetMode="Externa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mintic.gov.co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hyperlink" Target="http://www.mintic.gov.co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mintic.gov.co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mintic.gov.co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990C9-D41D-011D-F974-2C9B5CE1E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884CA721-2DE0-AA1F-F070-85B1F1B0AA07}"/>
              </a:ext>
            </a:extLst>
          </p:cNvPr>
          <p:cNvSpPr txBox="1"/>
          <p:nvPr/>
        </p:nvSpPr>
        <p:spPr>
          <a:xfrm>
            <a:off x="2469077" y="36645"/>
            <a:ext cx="95174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800" b="1" spc="30" dirty="0">
                <a:solidFill>
                  <a:srgbClr val="E8A043"/>
                </a:solidFill>
                <a:latin typeface="+mj-lt"/>
              </a:rPr>
              <a:t>Secciones del Formato</a:t>
            </a:r>
            <a:endParaRPr lang="es-CO" sz="4800" dirty="0">
              <a:solidFill>
                <a:srgbClr val="E8A043"/>
              </a:solidFill>
              <a:latin typeface="+mj-lt"/>
            </a:endParaRPr>
          </a:p>
        </p:txBody>
      </p:sp>
      <p:sp>
        <p:nvSpPr>
          <p:cNvPr id="25" name="object 60">
            <a:extLst>
              <a:ext uri="{FF2B5EF4-FFF2-40B4-BE49-F238E27FC236}">
                <a16:creationId xmlns:a16="http://schemas.microsoft.com/office/drawing/2014/main" id="{5D5E64E4-B7C2-F0B5-D63A-C4C0A6B600BB}"/>
              </a:ext>
            </a:extLst>
          </p:cNvPr>
          <p:cNvSpPr txBox="1"/>
          <p:nvPr/>
        </p:nvSpPr>
        <p:spPr>
          <a:xfrm>
            <a:off x="5539710" y="6669632"/>
            <a:ext cx="1112837" cy="15515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940" b="1" spc="6" dirty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www.mintic.gov.co</a:t>
            </a:r>
            <a:endParaRPr sz="94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DDD8FA5-9941-F978-3434-1D9973CECB6B}"/>
              </a:ext>
            </a:extLst>
          </p:cNvPr>
          <p:cNvSpPr txBox="1"/>
          <p:nvPr/>
        </p:nvSpPr>
        <p:spPr>
          <a:xfrm>
            <a:off x="653498" y="1140001"/>
            <a:ext cx="61374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tx1"/>
                </a:solidFill>
              </a:rPr>
              <a:t>1-PreguntasOrientadoras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C8C111-73C7-FD22-1095-F135DD8E208E}"/>
              </a:ext>
            </a:extLst>
          </p:cNvPr>
          <p:cNvSpPr txBox="1"/>
          <p:nvPr/>
        </p:nvSpPr>
        <p:spPr>
          <a:xfrm>
            <a:off x="2469077" y="2552274"/>
            <a:ext cx="71221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es-ES" sz="1600" b="1" dirty="0">
                <a:solidFill>
                  <a:schemeClr val="tx1"/>
                </a:solidFill>
              </a:rPr>
              <a:t>Ejemplo: </a:t>
            </a:r>
            <a:r>
              <a:rPr lang="es-ES" sz="1600" b="1" dirty="0"/>
              <a:t>P</a:t>
            </a:r>
            <a:r>
              <a:rPr lang="es-ES" sz="1600" b="1" dirty="0">
                <a:solidFill>
                  <a:schemeClr val="tx1"/>
                </a:solidFill>
              </a:rPr>
              <a:t>reguntas orientadoras de Anonimización de datos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C6CEFF2-5878-C5DD-F6AA-520D6E8A1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7" y="3167330"/>
            <a:ext cx="11986546" cy="19259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9633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C783F-6FEB-0C5C-1785-2B3A7C570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FF75136F-D2C1-2E36-0569-CFACA4FBF27E}"/>
              </a:ext>
            </a:extLst>
          </p:cNvPr>
          <p:cNvSpPr txBox="1"/>
          <p:nvPr/>
        </p:nvSpPr>
        <p:spPr>
          <a:xfrm>
            <a:off x="2469077" y="36645"/>
            <a:ext cx="95174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800" b="1" spc="30" dirty="0">
                <a:solidFill>
                  <a:srgbClr val="E8A043"/>
                </a:solidFill>
                <a:latin typeface="+mj-lt"/>
              </a:rPr>
              <a:t>Secciones del Formato</a:t>
            </a:r>
            <a:endParaRPr lang="es-CO" sz="4800" dirty="0">
              <a:solidFill>
                <a:srgbClr val="E8A043"/>
              </a:solidFill>
              <a:latin typeface="+mj-lt"/>
            </a:endParaRPr>
          </a:p>
        </p:txBody>
      </p:sp>
      <p:sp>
        <p:nvSpPr>
          <p:cNvPr id="25" name="object 60">
            <a:extLst>
              <a:ext uri="{FF2B5EF4-FFF2-40B4-BE49-F238E27FC236}">
                <a16:creationId xmlns:a16="http://schemas.microsoft.com/office/drawing/2014/main" id="{92D13CD4-185F-1079-B051-900C4770B3B3}"/>
              </a:ext>
            </a:extLst>
          </p:cNvPr>
          <p:cNvSpPr txBox="1"/>
          <p:nvPr/>
        </p:nvSpPr>
        <p:spPr>
          <a:xfrm>
            <a:off x="5539710" y="6669632"/>
            <a:ext cx="1112837" cy="15515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940" b="1" spc="6" dirty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www.mintic.gov.co</a:t>
            </a:r>
            <a:endParaRPr sz="94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B7EAD7B-FF4B-AF8E-E0F9-F4A4CD71257C}"/>
              </a:ext>
            </a:extLst>
          </p:cNvPr>
          <p:cNvSpPr txBox="1"/>
          <p:nvPr/>
        </p:nvSpPr>
        <p:spPr>
          <a:xfrm>
            <a:off x="653498" y="1140001"/>
            <a:ext cx="61374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tx1"/>
                </a:solidFill>
              </a:rPr>
              <a:t>1-PreguntasOrientadoras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E58661E-0A4B-C559-0991-2E9F63431BE0}"/>
              </a:ext>
            </a:extLst>
          </p:cNvPr>
          <p:cNvSpPr txBox="1"/>
          <p:nvPr/>
        </p:nvSpPr>
        <p:spPr>
          <a:xfrm>
            <a:off x="2880951" y="1918174"/>
            <a:ext cx="71221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es-ES" sz="1600" b="1" dirty="0">
                <a:solidFill>
                  <a:schemeClr val="tx1"/>
                </a:solidFill>
              </a:rPr>
              <a:t>Ejemplo: </a:t>
            </a:r>
            <a:r>
              <a:rPr lang="es-ES" sz="1600" b="1" dirty="0"/>
              <a:t>P</a:t>
            </a:r>
            <a:r>
              <a:rPr lang="es-ES" sz="1600" b="1" dirty="0">
                <a:solidFill>
                  <a:schemeClr val="tx1"/>
                </a:solidFill>
              </a:rPr>
              <a:t>reguntas orientadoras para Datos Maestros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47A172-CE16-02A8-8B1E-1D138BCD6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38" y="2529087"/>
            <a:ext cx="11487123" cy="38004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2844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97272-EF7B-8B23-2F14-E07CB9617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5DBDD9CD-7D9C-3644-57C0-BA2537A0859D}"/>
              </a:ext>
            </a:extLst>
          </p:cNvPr>
          <p:cNvSpPr txBox="1"/>
          <p:nvPr/>
        </p:nvSpPr>
        <p:spPr>
          <a:xfrm>
            <a:off x="2469077" y="36645"/>
            <a:ext cx="95174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800" b="1" spc="30" dirty="0">
                <a:solidFill>
                  <a:srgbClr val="E8A043"/>
                </a:solidFill>
                <a:latin typeface="+mj-lt"/>
              </a:rPr>
              <a:t>Secciones del Formato</a:t>
            </a:r>
            <a:endParaRPr lang="es-CO" sz="4800" dirty="0">
              <a:solidFill>
                <a:srgbClr val="E8A043"/>
              </a:solidFill>
              <a:latin typeface="+mj-lt"/>
            </a:endParaRPr>
          </a:p>
        </p:txBody>
      </p:sp>
      <p:sp>
        <p:nvSpPr>
          <p:cNvPr id="25" name="object 60">
            <a:extLst>
              <a:ext uri="{FF2B5EF4-FFF2-40B4-BE49-F238E27FC236}">
                <a16:creationId xmlns:a16="http://schemas.microsoft.com/office/drawing/2014/main" id="{4E6893B0-757C-2815-6D42-7D13715572A9}"/>
              </a:ext>
            </a:extLst>
          </p:cNvPr>
          <p:cNvSpPr txBox="1"/>
          <p:nvPr/>
        </p:nvSpPr>
        <p:spPr>
          <a:xfrm>
            <a:off x="5539710" y="6669632"/>
            <a:ext cx="1112837" cy="15515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940" b="1" spc="6" dirty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www.mintic.gov.co</a:t>
            </a:r>
            <a:endParaRPr sz="94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49BCD8C-9F5E-A644-0B22-9EFAF21F61CB}"/>
              </a:ext>
            </a:extLst>
          </p:cNvPr>
          <p:cNvSpPr txBox="1"/>
          <p:nvPr/>
        </p:nvSpPr>
        <p:spPr>
          <a:xfrm>
            <a:off x="653498" y="1140001"/>
            <a:ext cx="61374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tx1"/>
                </a:solidFill>
              </a:rPr>
              <a:t>1-PreguntasOrientadoras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29D73A1-6138-B3FC-D7D9-F6D439D4D3B5}"/>
              </a:ext>
            </a:extLst>
          </p:cNvPr>
          <p:cNvSpPr txBox="1"/>
          <p:nvPr/>
        </p:nvSpPr>
        <p:spPr>
          <a:xfrm>
            <a:off x="2801437" y="1858416"/>
            <a:ext cx="71221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es-ES" sz="1600" b="1" dirty="0">
                <a:solidFill>
                  <a:schemeClr val="tx1"/>
                </a:solidFill>
              </a:rPr>
              <a:t>Ejemplo: </a:t>
            </a:r>
            <a:r>
              <a:rPr lang="es-ES" sz="1600" b="1" dirty="0"/>
              <a:t>P</a:t>
            </a:r>
            <a:r>
              <a:rPr lang="es-ES" sz="1600" b="1" dirty="0">
                <a:solidFill>
                  <a:schemeClr val="tx1"/>
                </a:solidFill>
              </a:rPr>
              <a:t>reguntas orientadoras para Datos de Referencia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EBE81C3-670B-C113-4EA7-9DB07A544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70" y="2576832"/>
            <a:ext cx="11907297" cy="40450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7068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DF9B387E-C70A-3EC0-2BFA-B5B17AB0C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CE8351AF-602F-376D-BD64-7EF8483E8089}"/>
              </a:ext>
            </a:extLst>
          </p:cNvPr>
          <p:cNvSpPr txBox="1"/>
          <p:nvPr/>
        </p:nvSpPr>
        <p:spPr>
          <a:xfrm>
            <a:off x="2469077" y="36645"/>
            <a:ext cx="95174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800" b="1" spc="30" dirty="0">
                <a:solidFill>
                  <a:srgbClr val="E8A043"/>
                </a:solidFill>
                <a:latin typeface="+mj-lt"/>
              </a:rPr>
              <a:t>Secciones del Formato</a:t>
            </a:r>
            <a:endParaRPr lang="es-CO" sz="4800" dirty="0">
              <a:solidFill>
                <a:srgbClr val="E8A043"/>
              </a:solidFill>
              <a:latin typeface="+mj-lt"/>
            </a:endParaRPr>
          </a:p>
        </p:txBody>
      </p:sp>
      <p:sp>
        <p:nvSpPr>
          <p:cNvPr id="25" name="object 60">
            <a:extLst>
              <a:ext uri="{FF2B5EF4-FFF2-40B4-BE49-F238E27FC236}">
                <a16:creationId xmlns:a16="http://schemas.microsoft.com/office/drawing/2014/main" id="{4045C14B-BC45-DDE6-7957-DA9E598BF791}"/>
              </a:ext>
            </a:extLst>
          </p:cNvPr>
          <p:cNvSpPr txBox="1"/>
          <p:nvPr/>
        </p:nvSpPr>
        <p:spPr>
          <a:xfrm>
            <a:off x="5539710" y="6669632"/>
            <a:ext cx="1112837" cy="15515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940" b="1" spc="6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www.mintic.gov.co</a:t>
            </a:r>
            <a:endParaRPr sz="94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99890AC-2BB6-4C6F-657D-AECD87A401EE}"/>
              </a:ext>
            </a:extLst>
          </p:cNvPr>
          <p:cNvSpPr txBox="1"/>
          <p:nvPr/>
        </p:nvSpPr>
        <p:spPr>
          <a:xfrm>
            <a:off x="1518202" y="835492"/>
            <a:ext cx="61374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tx1"/>
                </a:solidFill>
              </a:rPr>
              <a:t>1-PreguntasOrientadoras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2184392-AD13-99DA-45E2-C08F4E51E00E}"/>
              </a:ext>
            </a:extLst>
          </p:cNvPr>
          <p:cNvSpPr txBox="1"/>
          <p:nvPr/>
        </p:nvSpPr>
        <p:spPr>
          <a:xfrm>
            <a:off x="1668375" y="1236327"/>
            <a:ext cx="90758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es-ES" sz="1600" b="1" dirty="0">
                <a:solidFill>
                  <a:schemeClr val="tx1"/>
                </a:solidFill>
              </a:rPr>
              <a:t>Ejemplo: </a:t>
            </a:r>
            <a:r>
              <a:rPr lang="es-ES" sz="1600" b="1" dirty="0"/>
              <a:t>P</a:t>
            </a:r>
            <a:r>
              <a:rPr lang="es-ES" sz="1600" b="1" dirty="0">
                <a:solidFill>
                  <a:schemeClr val="tx1"/>
                </a:solidFill>
              </a:rPr>
              <a:t>reguntas orientadoras para Áreas e Iniciativas de Analítica de Datos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D7BE37C-CFA4-B6DA-B348-E495D7212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104" y="1637162"/>
            <a:ext cx="10096500" cy="487179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0959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C4704555-C54F-D9FB-B3C6-4CA2B7D81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0DF69C6A-6C0F-7016-3193-304BBA19ACC3}"/>
              </a:ext>
            </a:extLst>
          </p:cNvPr>
          <p:cNvSpPr txBox="1"/>
          <p:nvPr/>
        </p:nvSpPr>
        <p:spPr>
          <a:xfrm>
            <a:off x="2469077" y="36645"/>
            <a:ext cx="95174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800" b="1" spc="30" dirty="0">
                <a:solidFill>
                  <a:srgbClr val="E8A043"/>
                </a:solidFill>
                <a:latin typeface="+mj-lt"/>
              </a:rPr>
              <a:t>Secciones del Formato</a:t>
            </a:r>
            <a:endParaRPr lang="es-CO" sz="4800" dirty="0">
              <a:solidFill>
                <a:srgbClr val="E8A043"/>
              </a:solidFill>
              <a:latin typeface="+mj-lt"/>
            </a:endParaRPr>
          </a:p>
        </p:txBody>
      </p:sp>
      <p:sp>
        <p:nvSpPr>
          <p:cNvPr id="25" name="object 60">
            <a:extLst>
              <a:ext uri="{FF2B5EF4-FFF2-40B4-BE49-F238E27FC236}">
                <a16:creationId xmlns:a16="http://schemas.microsoft.com/office/drawing/2014/main" id="{8248711F-6C85-E842-D015-792969DED886}"/>
              </a:ext>
            </a:extLst>
          </p:cNvPr>
          <p:cNvSpPr txBox="1"/>
          <p:nvPr/>
        </p:nvSpPr>
        <p:spPr>
          <a:xfrm>
            <a:off x="5539710" y="6669632"/>
            <a:ext cx="1112837" cy="15515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940" b="1" spc="6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www.mintic.gov.co</a:t>
            </a:r>
            <a:endParaRPr sz="94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92F8B50-81CB-D313-FE8C-20A08415F44E}"/>
              </a:ext>
            </a:extLst>
          </p:cNvPr>
          <p:cNvSpPr txBox="1"/>
          <p:nvPr/>
        </p:nvSpPr>
        <p:spPr>
          <a:xfrm>
            <a:off x="1518202" y="835492"/>
            <a:ext cx="61374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tx1"/>
                </a:solidFill>
              </a:rPr>
              <a:t>1-PreguntasOrientadoras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BBB7254-3AB8-5241-0BEA-CC93E7D70926}"/>
              </a:ext>
            </a:extLst>
          </p:cNvPr>
          <p:cNvSpPr txBox="1"/>
          <p:nvPr/>
        </p:nvSpPr>
        <p:spPr>
          <a:xfrm>
            <a:off x="1558086" y="1733855"/>
            <a:ext cx="90758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es-ES" sz="1600" b="1" dirty="0">
                <a:solidFill>
                  <a:schemeClr val="tx1"/>
                </a:solidFill>
              </a:rPr>
              <a:t>Ejemplo: </a:t>
            </a:r>
            <a:r>
              <a:rPr lang="es-ES" sz="1600" b="1" dirty="0"/>
              <a:t>P</a:t>
            </a:r>
            <a:r>
              <a:rPr lang="es-ES" sz="1600" b="1" dirty="0">
                <a:solidFill>
                  <a:schemeClr val="tx1"/>
                </a:solidFill>
              </a:rPr>
              <a:t>reguntas orientadoras para Recursos de Analítica de Datos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9445BDA-AD86-3586-E9AE-C6A6E7968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48" y="2239450"/>
            <a:ext cx="10096500" cy="33623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840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60243-38C2-0A43-FBB6-C50A6D189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D7D82369-6946-A63F-1E15-EBF8E76A5F12}"/>
              </a:ext>
            </a:extLst>
          </p:cNvPr>
          <p:cNvSpPr txBox="1"/>
          <p:nvPr/>
        </p:nvSpPr>
        <p:spPr>
          <a:xfrm>
            <a:off x="2469077" y="36645"/>
            <a:ext cx="95174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800" b="1" spc="30" dirty="0">
                <a:solidFill>
                  <a:srgbClr val="E8A043"/>
                </a:solidFill>
                <a:latin typeface="+mj-lt"/>
              </a:rPr>
              <a:t>Secciones del Formato</a:t>
            </a:r>
            <a:endParaRPr lang="es-CO" sz="4800" dirty="0">
              <a:solidFill>
                <a:srgbClr val="E8A043"/>
              </a:solidFill>
              <a:latin typeface="+mj-lt"/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990C7B22-7CC5-E082-4251-E1DC7B48CBC5}"/>
              </a:ext>
            </a:extLst>
          </p:cNvPr>
          <p:cNvSpPr txBox="1"/>
          <p:nvPr/>
        </p:nvSpPr>
        <p:spPr>
          <a:xfrm>
            <a:off x="485950" y="910444"/>
            <a:ext cx="10377519" cy="440219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>
            <a:defPPr>
              <a:defRPr lang="es-CO"/>
            </a:defPPr>
            <a:lvl1pPr>
              <a:spcBef>
                <a:spcPts val="73"/>
              </a:spcBef>
              <a:defRPr sz="1400" b="1" i="0">
                <a:solidFill>
                  <a:srgbClr val="666666"/>
                </a:solidFill>
                <a:effectLst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2-DiccionarioDatos: </a:t>
            </a:r>
            <a:r>
              <a:rPr lang="es-ES" b="0" dirty="0">
                <a:solidFill>
                  <a:schemeClr val="tx1"/>
                </a:solidFill>
              </a:rPr>
              <a:t>Contiene el diccionario de datos, que se solicitaran para la hoja de excel de la información para de la estructura de datos e Intercambio de datos  para los </a:t>
            </a:r>
            <a:r>
              <a:rPr lang="es-ES" dirty="0">
                <a:solidFill>
                  <a:schemeClr val="tx1"/>
                </a:solidFill>
              </a:rPr>
              <a:t>Datos Maestros y Datos de Referencia </a:t>
            </a:r>
          </a:p>
        </p:txBody>
      </p:sp>
      <p:sp>
        <p:nvSpPr>
          <p:cNvPr id="25" name="object 60">
            <a:extLst>
              <a:ext uri="{FF2B5EF4-FFF2-40B4-BE49-F238E27FC236}">
                <a16:creationId xmlns:a16="http://schemas.microsoft.com/office/drawing/2014/main" id="{787B067A-635D-DFF1-AAED-2CB63C7D04DF}"/>
              </a:ext>
            </a:extLst>
          </p:cNvPr>
          <p:cNvSpPr txBox="1"/>
          <p:nvPr/>
        </p:nvSpPr>
        <p:spPr>
          <a:xfrm>
            <a:off x="5539710" y="6669632"/>
            <a:ext cx="1112837" cy="15515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940" b="1" spc="6" dirty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www.mintic.gov.co</a:t>
            </a:r>
            <a:endParaRPr sz="94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8BB8E4-9AAA-0677-FD57-FACA304E4FD1}"/>
              </a:ext>
            </a:extLst>
          </p:cNvPr>
          <p:cNvSpPr txBox="1"/>
          <p:nvPr/>
        </p:nvSpPr>
        <p:spPr>
          <a:xfrm>
            <a:off x="178905" y="1481687"/>
            <a:ext cx="4824753" cy="6924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FF">
                <a:hueOff val="0"/>
                <a:satOff val="0"/>
                <a:lumOff val="0"/>
              </a:srgbClr>
            </a:solidFill>
          </a:ln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1300" b="1" dirty="0">
                <a:solidFill>
                  <a:schemeClr val="tx1"/>
                </a:solidFill>
              </a:rPr>
              <a:t>Estructura de Datos: </a:t>
            </a:r>
            <a:r>
              <a:rPr lang="es-ES" sz="1300" dirty="0">
                <a:solidFill>
                  <a:schemeClr val="tx1"/>
                </a:solidFill>
              </a:rPr>
              <a:t>Corresponde a la información asociada a la estructura de datos o tabla de Datos Maestros o Datos de Referencia.</a:t>
            </a:r>
            <a:endParaRPr lang="es-ES" sz="1300" b="0" dirty="0">
              <a:solidFill>
                <a:schemeClr val="tx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950158E-DE1D-D136-2144-DF6153564FCB}"/>
              </a:ext>
            </a:extLst>
          </p:cNvPr>
          <p:cNvSpPr txBox="1"/>
          <p:nvPr/>
        </p:nvSpPr>
        <p:spPr>
          <a:xfrm>
            <a:off x="5305145" y="2278516"/>
            <a:ext cx="6442907" cy="6924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" sz="1300" b="1" dirty="0"/>
              <a:t>Observaciones: </a:t>
            </a:r>
            <a:r>
              <a:rPr lang="es-ES" sz="1300" dirty="0"/>
              <a:t>Columna para realizar las observaciones que se consideren sobre cada registro de estructura de datos de Datos Maestros y/o  datos de Referencia.</a:t>
            </a:r>
            <a:endParaRPr lang="es-ES" sz="1300" b="0" dirty="0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261988C-80FA-99A9-2339-224E6EB71DA5}"/>
              </a:ext>
            </a:extLst>
          </p:cNvPr>
          <p:cNvSpPr txBox="1"/>
          <p:nvPr/>
        </p:nvSpPr>
        <p:spPr>
          <a:xfrm>
            <a:off x="5305145" y="1490515"/>
            <a:ext cx="6442908" cy="6924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" sz="1300" b="1" dirty="0"/>
              <a:t>Información de Georreferenciación: </a:t>
            </a:r>
            <a:r>
              <a:rPr lang="es-ES" sz="1300" dirty="0"/>
              <a:t>Se debe marcar e indicar, si los datos de los atributos relacionados en la sección anterior “Estructura de Datos" columna "Atributos” tiene algún tipo de georreferenciación </a:t>
            </a:r>
            <a:endParaRPr lang="es-ES" sz="1300" dirty="0">
              <a:solidFill>
                <a:schemeClr val="tx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A7C8A53-F80F-A2BC-A6CF-E82B2CF97BC5}"/>
              </a:ext>
            </a:extLst>
          </p:cNvPr>
          <p:cNvSpPr txBox="1"/>
          <p:nvPr/>
        </p:nvSpPr>
        <p:spPr>
          <a:xfrm>
            <a:off x="178905" y="2269688"/>
            <a:ext cx="4824753" cy="692497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" sz="1300" b="1" dirty="0"/>
              <a:t>Intercambio de Datos: </a:t>
            </a:r>
            <a:r>
              <a:rPr lang="es-ES" sz="1300" dirty="0"/>
              <a:t>Corresponde a la información si la entidad es Productor o Consumidor de  Intercambio de datos.</a:t>
            </a:r>
            <a:endParaRPr lang="es-ES" sz="1300" b="0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9138151-8C85-9939-A85B-FFCA21D38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99" y="3238963"/>
            <a:ext cx="11998882" cy="32213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2639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08BA4-A346-64B6-AF92-95681ED0B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427B405B-CF08-88B7-C5AC-52EFA9685C6D}"/>
              </a:ext>
            </a:extLst>
          </p:cNvPr>
          <p:cNvSpPr txBox="1"/>
          <p:nvPr/>
        </p:nvSpPr>
        <p:spPr>
          <a:xfrm>
            <a:off x="2469077" y="36645"/>
            <a:ext cx="70387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800" b="1" spc="30" dirty="0">
                <a:solidFill>
                  <a:srgbClr val="E8A043"/>
                </a:solidFill>
                <a:latin typeface="+mj-lt"/>
              </a:rPr>
              <a:t>Secciones del Formato</a:t>
            </a:r>
            <a:endParaRPr lang="es-CO" sz="4800" dirty="0">
              <a:solidFill>
                <a:srgbClr val="E8A043"/>
              </a:solidFill>
              <a:latin typeface="+mj-lt"/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973504AC-E3EC-86E0-0589-F943B64EC196}"/>
              </a:ext>
            </a:extLst>
          </p:cNvPr>
          <p:cNvSpPr txBox="1"/>
          <p:nvPr/>
        </p:nvSpPr>
        <p:spPr>
          <a:xfrm>
            <a:off x="880577" y="1071626"/>
            <a:ext cx="10215716" cy="440219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>
            <a:defPPr>
              <a:defRPr lang="es-CO"/>
            </a:defPPr>
            <a:lvl1pPr>
              <a:spcBef>
                <a:spcPts val="73"/>
              </a:spcBef>
              <a:defRPr sz="1400" b="1" i="0">
                <a:solidFill>
                  <a:srgbClr val="666666"/>
                </a:solidFill>
                <a:effectLst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3-Plantilla_DatosMaestros: </a:t>
            </a:r>
            <a:r>
              <a:rPr lang="es-ES" b="0" dirty="0">
                <a:solidFill>
                  <a:schemeClr val="tx1"/>
                </a:solidFill>
              </a:rPr>
              <a:t>Contiene la plantilla para diligenciar la información de la estructura de datos o tabla y las  variables  asociadas a  Datos Maestros</a:t>
            </a:r>
          </a:p>
        </p:txBody>
      </p:sp>
      <p:sp>
        <p:nvSpPr>
          <p:cNvPr id="25" name="object 60">
            <a:extLst>
              <a:ext uri="{FF2B5EF4-FFF2-40B4-BE49-F238E27FC236}">
                <a16:creationId xmlns:a16="http://schemas.microsoft.com/office/drawing/2014/main" id="{687C5646-5EF8-2F2B-0027-210E63F01698}"/>
              </a:ext>
            </a:extLst>
          </p:cNvPr>
          <p:cNvSpPr txBox="1"/>
          <p:nvPr/>
        </p:nvSpPr>
        <p:spPr>
          <a:xfrm>
            <a:off x="5539710" y="6669632"/>
            <a:ext cx="1112837" cy="15515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940" b="1" spc="6" dirty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www.mintic.gov.co</a:t>
            </a:r>
            <a:endParaRPr sz="94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5DC9750-896F-E258-2FA0-AAF492FF90B1}"/>
              </a:ext>
            </a:extLst>
          </p:cNvPr>
          <p:cNvSpPr txBox="1"/>
          <p:nvPr/>
        </p:nvSpPr>
        <p:spPr>
          <a:xfrm>
            <a:off x="4188485" y="1667735"/>
            <a:ext cx="40843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b="1" spc="30" dirty="0">
                <a:latin typeface="+mj-lt"/>
              </a:rPr>
              <a:t>Ejemplo diligenciamiento</a:t>
            </a:r>
            <a:endParaRPr lang="es-CO" sz="2000" dirty="0">
              <a:latin typeface="+mj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8B292E-EA4C-5597-A5A9-E614B21A3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04" y="2105898"/>
            <a:ext cx="11986592" cy="44078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3653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5F541-7F56-219E-5369-2D37178FC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D24F5745-89E5-78A7-5CDA-F0AA49E9E79E}"/>
              </a:ext>
            </a:extLst>
          </p:cNvPr>
          <p:cNvSpPr txBox="1"/>
          <p:nvPr/>
        </p:nvSpPr>
        <p:spPr>
          <a:xfrm>
            <a:off x="2469077" y="36645"/>
            <a:ext cx="70387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800" b="1" spc="30" dirty="0">
                <a:solidFill>
                  <a:srgbClr val="E8A043"/>
                </a:solidFill>
                <a:latin typeface="+mj-lt"/>
              </a:rPr>
              <a:t>Secciones del Formato</a:t>
            </a:r>
            <a:endParaRPr lang="es-CO" sz="4800" dirty="0">
              <a:solidFill>
                <a:srgbClr val="E8A043"/>
              </a:solidFill>
              <a:latin typeface="+mj-lt"/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5607567A-F1A9-9946-8FC2-E6028F94580E}"/>
              </a:ext>
            </a:extLst>
          </p:cNvPr>
          <p:cNvSpPr txBox="1"/>
          <p:nvPr/>
        </p:nvSpPr>
        <p:spPr>
          <a:xfrm>
            <a:off x="880577" y="1071626"/>
            <a:ext cx="10215716" cy="440219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>
            <a:defPPr>
              <a:defRPr lang="es-CO"/>
            </a:defPPr>
            <a:lvl1pPr>
              <a:spcBef>
                <a:spcPts val="73"/>
              </a:spcBef>
              <a:defRPr sz="1400" b="1" i="0">
                <a:solidFill>
                  <a:srgbClr val="666666"/>
                </a:solidFill>
                <a:effectLst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4-Plantilla_DatosReferencia: </a:t>
            </a:r>
            <a:r>
              <a:rPr lang="es-ES" b="0" dirty="0">
                <a:solidFill>
                  <a:schemeClr val="tx1"/>
                </a:solidFill>
              </a:rPr>
              <a:t>Contiene la plantilla para diligenciar la información de la estructura de datos o tabla y las  variables  asociadas a  Datos de Referencia</a:t>
            </a:r>
          </a:p>
        </p:txBody>
      </p:sp>
      <p:sp>
        <p:nvSpPr>
          <p:cNvPr id="25" name="object 60">
            <a:extLst>
              <a:ext uri="{FF2B5EF4-FFF2-40B4-BE49-F238E27FC236}">
                <a16:creationId xmlns:a16="http://schemas.microsoft.com/office/drawing/2014/main" id="{E1500BB4-38AD-9B3D-C54D-EF60D3DA0926}"/>
              </a:ext>
            </a:extLst>
          </p:cNvPr>
          <p:cNvSpPr txBox="1"/>
          <p:nvPr/>
        </p:nvSpPr>
        <p:spPr>
          <a:xfrm>
            <a:off x="5539710" y="6669632"/>
            <a:ext cx="1112837" cy="15515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940" b="1" spc="6" dirty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www.mintic.gov.co</a:t>
            </a:r>
            <a:endParaRPr sz="94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B4D401D-A092-79EE-B816-95D2DC707DC4}"/>
              </a:ext>
            </a:extLst>
          </p:cNvPr>
          <p:cNvSpPr txBox="1"/>
          <p:nvPr/>
        </p:nvSpPr>
        <p:spPr>
          <a:xfrm>
            <a:off x="4284404" y="2196182"/>
            <a:ext cx="40843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b="1" spc="30" dirty="0">
                <a:latin typeface="+mj-lt"/>
              </a:rPr>
              <a:t>Ejemplo diligenciamiento</a:t>
            </a:r>
            <a:endParaRPr lang="es-CO" sz="2000" dirty="0">
              <a:latin typeface="+mj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B03E693-6DE4-EDA4-6946-EEBDC8DBC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52" y="2885367"/>
            <a:ext cx="11997368" cy="23652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2906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0540" y="4311650"/>
            <a:ext cx="5112704" cy="95662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16908">
              <a:lnSpc>
                <a:spcPct val="101200"/>
              </a:lnSpc>
              <a:spcBef>
                <a:spcPts val="58"/>
              </a:spcBef>
            </a:pPr>
            <a:r>
              <a:rPr sz="1031" spc="9" dirty="0">
                <a:solidFill>
                  <a:srgbClr val="424242"/>
                </a:solidFill>
                <a:latin typeface="Microsoft Sans Serif"/>
                <a:cs typeface="Microsoft Sans Serif"/>
              </a:rPr>
              <a:t>Ministerio</a:t>
            </a:r>
            <a:r>
              <a:rPr sz="1031" spc="-6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1031" spc="3" dirty="0">
                <a:solidFill>
                  <a:srgbClr val="424242"/>
                </a:solidFill>
                <a:latin typeface="Microsoft Sans Serif"/>
                <a:cs typeface="Microsoft Sans Serif"/>
              </a:rPr>
              <a:t>de</a:t>
            </a:r>
            <a:r>
              <a:rPr sz="1031" spc="-3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1031" spc="-9" dirty="0">
                <a:solidFill>
                  <a:srgbClr val="424242"/>
                </a:solidFill>
                <a:latin typeface="Microsoft Sans Serif"/>
                <a:cs typeface="Microsoft Sans Serif"/>
              </a:rPr>
              <a:t>Tecnologías</a:t>
            </a:r>
            <a:r>
              <a:rPr sz="1031" spc="-3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1031" spc="3" dirty="0">
                <a:solidFill>
                  <a:srgbClr val="424242"/>
                </a:solidFill>
                <a:latin typeface="Microsoft Sans Serif"/>
                <a:cs typeface="Microsoft Sans Serif"/>
              </a:rPr>
              <a:t>de</a:t>
            </a:r>
            <a:r>
              <a:rPr sz="1031" spc="-3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1031" spc="-9" dirty="0">
                <a:solidFill>
                  <a:srgbClr val="424242"/>
                </a:solidFill>
                <a:latin typeface="Microsoft Sans Serif"/>
                <a:cs typeface="Microsoft Sans Serif"/>
              </a:rPr>
              <a:t>la</a:t>
            </a:r>
            <a:r>
              <a:rPr sz="1031" spc="-3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1031" spc="9" dirty="0">
                <a:solidFill>
                  <a:srgbClr val="424242"/>
                </a:solidFill>
                <a:latin typeface="Microsoft Sans Serif"/>
                <a:cs typeface="Microsoft Sans Serif"/>
              </a:rPr>
              <a:t>Informa</a:t>
            </a:r>
            <a:r>
              <a:rPr lang="es-ES" sz="1031" spc="9" dirty="0">
                <a:solidFill>
                  <a:srgbClr val="424242"/>
                </a:solidFill>
                <a:latin typeface="Microsoft Sans Serif"/>
                <a:cs typeface="Microsoft Sans Serif"/>
              </a:rPr>
              <a:t>ción </a:t>
            </a:r>
            <a:r>
              <a:rPr sz="1031" spc="18" dirty="0">
                <a:solidFill>
                  <a:srgbClr val="424242"/>
                </a:solidFill>
                <a:latin typeface="Microsoft Sans Serif"/>
                <a:cs typeface="Microsoft Sans Serif"/>
              </a:rPr>
              <a:t>y</a:t>
            </a:r>
            <a:r>
              <a:rPr sz="1031" spc="-3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1031" spc="-12" dirty="0">
                <a:solidFill>
                  <a:srgbClr val="424242"/>
                </a:solidFill>
                <a:latin typeface="Microsoft Sans Serif"/>
                <a:cs typeface="Microsoft Sans Serif"/>
              </a:rPr>
              <a:t>las </a:t>
            </a:r>
            <a:r>
              <a:rPr sz="1031" spc="-263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1031" spc="-3" dirty="0">
                <a:solidFill>
                  <a:srgbClr val="424242"/>
                </a:solidFill>
                <a:latin typeface="Microsoft Sans Serif"/>
                <a:cs typeface="Microsoft Sans Serif"/>
              </a:rPr>
              <a:t>Comunicaciones</a:t>
            </a:r>
            <a:endParaRPr lang="de-DE" sz="1031" dirty="0">
              <a:latin typeface="Microsoft Sans Serif"/>
              <a:cs typeface="Microsoft Sans Serif"/>
            </a:endParaRPr>
          </a:p>
          <a:p>
            <a:pPr marL="7701">
              <a:spcBef>
                <a:spcPts val="15"/>
              </a:spcBef>
            </a:pPr>
            <a:r>
              <a:rPr lang="de-DE" sz="1031" spc="6" dirty="0">
                <a:solidFill>
                  <a:srgbClr val="424242"/>
                </a:solidFill>
                <a:latin typeface="Microsoft Sans Serif"/>
                <a:cs typeface="Microsoft Sans Serif"/>
              </a:rPr>
              <a:t>Tel:+57(601)</a:t>
            </a:r>
            <a:r>
              <a:rPr lang="de-DE" sz="1031" spc="-12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lang="de-DE" sz="1031" spc="52" dirty="0">
                <a:solidFill>
                  <a:srgbClr val="424242"/>
                </a:solidFill>
                <a:latin typeface="Microsoft Sans Serif"/>
                <a:cs typeface="Microsoft Sans Serif"/>
              </a:rPr>
              <a:t>344</a:t>
            </a:r>
            <a:r>
              <a:rPr lang="de-DE" sz="1031" spc="-12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lang="de-DE" sz="1031" spc="52" dirty="0">
                <a:solidFill>
                  <a:srgbClr val="424242"/>
                </a:solidFill>
                <a:latin typeface="Microsoft Sans Serif"/>
                <a:cs typeface="Microsoft Sans Serif"/>
              </a:rPr>
              <a:t>34</a:t>
            </a:r>
            <a:r>
              <a:rPr lang="de-DE" sz="1031" spc="-9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lang="de-DE" sz="1031" spc="52" dirty="0">
                <a:solidFill>
                  <a:srgbClr val="424242"/>
                </a:solidFill>
                <a:latin typeface="Microsoft Sans Serif"/>
                <a:cs typeface="Microsoft Sans Serif"/>
              </a:rPr>
              <a:t>60</a:t>
            </a:r>
            <a:endParaRPr lang="de-DE" sz="1031" dirty="0">
              <a:latin typeface="Microsoft Sans Serif"/>
              <a:cs typeface="Microsoft Sans Serif"/>
            </a:endParaRPr>
          </a:p>
          <a:p>
            <a:pPr marL="7701" marR="3081">
              <a:lnSpc>
                <a:spcPct val="101200"/>
              </a:lnSpc>
            </a:pPr>
            <a:r>
              <a:rPr sz="1031" spc="-12" dirty="0">
                <a:solidFill>
                  <a:srgbClr val="424242"/>
                </a:solidFill>
                <a:latin typeface="Microsoft Sans Serif"/>
                <a:cs typeface="Microsoft Sans Serif"/>
              </a:rPr>
              <a:t>Edif.</a:t>
            </a:r>
            <a:r>
              <a:rPr sz="1031" spc="-6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1031" spc="9" dirty="0">
                <a:solidFill>
                  <a:srgbClr val="424242"/>
                </a:solidFill>
                <a:latin typeface="Microsoft Sans Serif"/>
                <a:cs typeface="Microsoft Sans Serif"/>
              </a:rPr>
              <a:t>Murillo</a:t>
            </a:r>
            <a:r>
              <a:rPr sz="1031" spc="-3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1031" spc="-18" dirty="0">
                <a:solidFill>
                  <a:srgbClr val="424242"/>
                </a:solidFill>
                <a:latin typeface="Microsoft Sans Serif"/>
                <a:cs typeface="Microsoft Sans Serif"/>
              </a:rPr>
              <a:t>Toro</a:t>
            </a:r>
            <a:r>
              <a:rPr sz="1031" spc="-6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1031" spc="-24" dirty="0">
                <a:solidFill>
                  <a:srgbClr val="424242"/>
                </a:solidFill>
                <a:latin typeface="Microsoft Sans Serif"/>
                <a:cs typeface="Microsoft Sans Serif"/>
              </a:rPr>
              <a:t>Cra.</a:t>
            </a:r>
            <a:r>
              <a:rPr sz="1031" spc="-3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1031" spc="15" dirty="0">
                <a:solidFill>
                  <a:srgbClr val="424242"/>
                </a:solidFill>
                <a:latin typeface="Microsoft Sans Serif"/>
                <a:cs typeface="Microsoft Sans Serif"/>
              </a:rPr>
              <a:t>8a</a:t>
            </a:r>
            <a:r>
              <a:rPr sz="1031" spc="-3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1031" spc="9" dirty="0">
                <a:solidFill>
                  <a:srgbClr val="424242"/>
                </a:solidFill>
                <a:latin typeface="Microsoft Sans Serif"/>
                <a:cs typeface="Microsoft Sans Serif"/>
              </a:rPr>
              <a:t>entre</a:t>
            </a:r>
            <a:r>
              <a:rPr sz="1031" spc="-6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1031" spc="-12" dirty="0">
                <a:solidFill>
                  <a:srgbClr val="424242"/>
                </a:solidFill>
                <a:latin typeface="Microsoft Sans Serif"/>
                <a:cs typeface="Microsoft Sans Serif"/>
              </a:rPr>
              <a:t>calles</a:t>
            </a:r>
            <a:r>
              <a:rPr sz="1031" spc="-3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1031" spc="52" dirty="0">
                <a:solidFill>
                  <a:srgbClr val="424242"/>
                </a:solidFill>
                <a:latin typeface="Microsoft Sans Serif"/>
                <a:cs typeface="Microsoft Sans Serif"/>
              </a:rPr>
              <a:t>12</a:t>
            </a:r>
            <a:r>
              <a:rPr sz="1031" spc="-3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1031" spc="18" dirty="0">
                <a:solidFill>
                  <a:srgbClr val="424242"/>
                </a:solidFill>
                <a:latin typeface="Microsoft Sans Serif"/>
                <a:cs typeface="Microsoft Sans Serif"/>
              </a:rPr>
              <a:t>y</a:t>
            </a:r>
            <a:r>
              <a:rPr sz="1031" spc="-6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1031" spc="18" dirty="0">
                <a:solidFill>
                  <a:srgbClr val="424242"/>
                </a:solidFill>
                <a:latin typeface="Microsoft Sans Serif"/>
                <a:cs typeface="Microsoft Sans Serif"/>
              </a:rPr>
              <a:t>13,</a:t>
            </a:r>
            <a:r>
              <a:rPr sz="1031" spc="-3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endParaRPr lang="es-ES" sz="1031" spc="-3" dirty="0">
              <a:solidFill>
                <a:srgbClr val="424242"/>
              </a:solidFill>
              <a:latin typeface="Microsoft Sans Serif"/>
              <a:cs typeface="Microsoft Sans Serif"/>
            </a:endParaRPr>
          </a:p>
          <a:p>
            <a:pPr marL="7701" marR="3081">
              <a:lnSpc>
                <a:spcPct val="101200"/>
              </a:lnSpc>
            </a:pPr>
            <a:r>
              <a:rPr sz="1031" spc="9" dirty="0">
                <a:solidFill>
                  <a:srgbClr val="424242"/>
                </a:solidFill>
                <a:latin typeface="Microsoft Sans Serif"/>
                <a:cs typeface="Microsoft Sans Serif"/>
              </a:rPr>
              <a:t>Bogotá, </a:t>
            </a:r>
            <a:r>
              <a:rPr sz="1031" spc="-263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1031" dirty="0">
                <a:solidFill>
                  <a:srgbClr val="424242"/>
                </a:solidFill>
                <a:latin typeface="Microsoft Sans Serif"/>
                <a:cs typeface="Microsoft Sans Serif"/>
              </a:rPr>
              <a:t>Colombia</a:t>
            </a:r>
            <a:r>
              <a:rPr sz="1031" spc="3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lang="es-ES" sz="1031" spc="100" dirty="0">
                <a:solidFill>
                  <a:srgbClr val="424242"/>
                </a:solidFill>
                <a:latin typeface="Microsoft Sans Serif"/>
                <a:cs typeface="Microsoft Sans Serif"/>
              </a:rPr>
              <a:t>–</a:t>
            </a:r>
            <a:r>
              <a:rPr sz="1031" spc="100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endParaRPr lang="es-ES" sz="1031" spc="100" dirty="0">
              <a:solidFill>
                <a:srgbClr val="424242"/>
              </a:solidFill>
              <a:latin typeface="Microsoft Sans Serif"/>
              <a:cs typeface="Microsoft Sans Serif"/>
            </a:endParaRPr>
          </a:p>
          <a:p>
            <a:pPr marL="7701" marR="3081">
              <a:lnSpc>
                <a:spcPct val="101200"/>
              </a:lnSpc>
            </a:pPr>
            <a:r>
              <a:rPr sz="1031" spc="6" dirty="0">
                <a:solidFill>
                  <a:srgbClr val="424242"/>
                </a:solidFill>
                <a:latin typeface="Microsoft Sans Serif"/>
                <a:cs typeface="Microsoft Sans Serif"/>
              </a:rPr>
              <a:t>Código</a:t>
            </a:r>
            <a:r>
              <a:rPr sz="1031" spc="9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1031" dirty="0">
                <a:solidFill>
                  <a:srgbClr val="424242"/>
                </a:solidFill>
                <a:latin typeface="Microsoft Sans Serif"/>
                <a:cs typeface="Microsoft Sans Serif"/>
              </a:rPr>
              <a:t>Postal</a:t>
            </a:r>
            <a:r>
              <a:rPr sz="1031" spc="273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1031" spc="52" dirty="0">
                <a:solidFill>
                  <a:srgbClr val="424242"/>
                </a:solidFill>
                <a:latin typeface="Microsoft Sans Serif"/>
                <a:cs typeface="Microsoft Sans Serif"/>
              </a:rPr>
              <a:t>111711 </a:t>
            </a:r>
            <a:r>
              <a:rPr sz="1031" spc="55" dirty="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endParaRPr lang="es-ES" sz="1031" spc="55" dirty="0">
              <a:solidFill>
                <a:srgbClr val="424242"/>
              </a:solidFill>
              <a:latin typeface="Microsoft Sans Serif"/>
              <a:cs typeface="Microsoft Sans Serif"/>
            </a:endParaRPr>
          </a:p>
          <a:p>
            <a:pPr marL="7701" marR="3081">
              <a:lnSpc>
                <a:spcPct val="101200"/>
              </a:lnSpc>
            </a:pPr>
            <a:r>
              <a:rPr lang="es-ES" sz="1031" spc="18" dirty="0">
                <a:solidFill>
                  <a:srgbClr val="424242"/>
                </a:solidFill>
                <a:latin typeface="Microsoft Sans Serif"/>
                <a:cs typeface="Microsoft Sans Serif"/>
              </a:rPr>
              <a:t>Subdirección de Estándares y Arquitectura de TI: arquitectura@mintic.gov.co</a:t>
            </a:r>
            <a:endParaRPr sz="1031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3578" y="4200376"/>
            <a:ext cx="7857945" cy="108063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6974" b="1" spc="306" dirty="0">
                <a:solidFill>
                  <a:srgbClr val="E79F46"/>
                </a:solidFill>
                <a:latin typeface="Arial"/>
                <a:cs typeface="Arial"/>
              </a:rPr>
              <a:t>202</a:t>
            </a:r>
            <a:r>
              <a:rPr lang="es-ES" sz="6974" b="1" spc="306" dirty="0">
                <a:solidFill>
                  <a:srgbClr val="E79F46"/>
                </a:solidFill>
                <a:latin typeface="Arial"/>
                <a:cs typeface="Arial"/>
              </a:rPr>
              <a:t>4</a:t>
            </a:r>
            <a:endParaRPr sz="6974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91855" y="4216015"/>
            <a:ext cx="45053" cy="1100129"/>
          </a:xfrm>
          <a:custGeom>
            <a:avLst/>
            <a:gdLst/>
            <a:ahLst/>
            <a:cxnLst/>
            <a:rect l="l" t="t" r="r" b="b"/>
            <a:pathLst>
              <a:path w="74295" h="1814195">
                <a:moveTo>
                  <a:pt x="73861" y="0"/>
                </a:moveTo>
                <a:lnTo>
                  <a:pt x="0" y="0"/>
                </a:lnTo>
                <a:lnTo>
                  <a:pt x="0" y="1813787"/>
                </a:lnTo>
                <a:lnTo>
                  <a:pt x="73861" y="1813787"/>
                </a:lnTo>
                <a:lnTo>
                  <a:pt x="73861" y="0"/>
                </a:lnTo>
                <a:close/>
              </a:path>
            </a:pathLst>
          </a:custGeom>
          <a:solidFill>
            <a:srgbClr val="E79F46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8" name="object 18"/>
          <p:cNvSpPr/>
          <p:nvPr/>
        </p:nvSpPr>
        <p:spPr>
          <a:xfrm>
            <a:off x="428" y="6682366"/>
            <a:ext cx="12191144" cy="175204"/>
          </a:xfrm>
          <a:custGeom>
            <a:avLst/>
            <a:gdLst/>
            <a:ahLst/>
            <a:cxnLst/>
            <a:rect l="l" t="t" r="r" b="b"/>
            <a:pathLst>
              <a:path w="20104100" h="288925">
                <a:moveTo>
                  <a:pt x="20104099" y="0"/>
                </a:moveTo>
                <a:lnTo>
                  <a:pt x="0" y="0"/>
                </a:lnTo>
                <a:lnTo>
                  <a:pt x="0" y="288305"/>
                </a:lnTo>
                <a:lnTo>
                  <a:pt x="20104099" y="288305"/>
                </a:lnTo>
                <a:lnTo>
                  <a:pt x="20104099" y="0"/>
                </a:lnTo>
                <a:close/>
              </a:path>
            </a:pathLst>
          </a:custGeom>
          <a:solidFill>
            <a:srgbClr val="E79F46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22" name="object 60">
            <a:extLst>
              <a:ext uri="{FF2B5EF4-FFF2-40B4-BE49-F238E27FC236}">
                <a16:creationId xmlns:a16="http://schemas.microsoft.com/office/drawing/2014/main" id="{D7871D6E-492D-2CDB-0309-ED5FE2331AC9}"/>
              </a:ext>
            </a:extLst>
          </p:cNvPr>
          <p:cNvSpPr txBox="1"/>
          <p:nvPr/>
        </p:nvSpPr>
        <p:spPr>
          <a:xfrm>
            <a:off x="5539710" y="6669632"/>
            <a:ext cx="1112837" cy="15515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940" b="1" spc="6" dirty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www.mintic.gov.co</a:t>
            </a:r>
            <a:endParaRPr sz="94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FF64405D-A738-C308-BF20-E64F993BB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675" y="1739914"/>
            <a:ext cx="3762476" cy="143821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41E267BC-E448-5334-5F28-10226244A4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283" y="1902564"/>
            <a:ext cx="1848310" cy="1085137"/>
          </a:xfrm>
          <a:prstGeom prst="rect">
            <a:avLst/>
          </a:prstGeom>
        </p:spPr>
      </p:pic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4A169B01-4CFA-53F0-B9D6-FB66EB9A8C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639" y="5508826"/>
            <a:ext cx="923508" cy="90011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02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ED4369D-6414-318E-76F7-57BE0461D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626" y="1560444"/>
            <a:ext cx="8040757" cy="2609401"/>
          </a:xfrm>
        </p:spPr>
        <p:txBody>
          <a:bodyPr>
            <a:normAutofit fontScale="90000"/>
          </a:bodyPr>
          <a:lstStyle/>
          <a:p>
            <a:br>
              <a:rPr lang="es-CO" sz="4300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s-ES" sz="4300" b="1" dirty="0">
                <a:solidFill>
                  <a:schemeClr val="bg1"/>
                </a:solidFill>
                <a:latin typeface="Helvetica" pitchFamily="2" charset="0"/>
              </a:rPr>
              <a:t>Formato para levantamiento información de proyectos de analítica de Datos, de Datos Maestros, y Datos de Referencia V2.0</a:t>
            </a:r>
            <a:endParaRPr lang="es-CO" sz="430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00008-1E33-028F-50BB-A666C30BC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6">
            <a:extLst>
              <a:ext uri="{FF2B5EF4-FFF2-40B4-BE49-F238E27FC236}">
                <a16:creationId xmlns:a16="http://schemas.microsoft.com/office/drawing/2014/main" id="{89B8CD60-8015-E4D4-B4AC-ADE91FF6297D}"/>
              </a:ext>
            </a:extLst>
          </p:cNvPr>
          <p:cNvSpPr txBox="1"/>
          <p:nvPr/>
        </p:nvSpPr>
        <p:spPr>
          <a:xfrm>
            <a:off x="1800643" y="2402652"/>
            <a:ext cx="8965679" cy="45304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>
            <a:defPPr>
              <a:defRPr lang="es-CO"/>
            </a:defPPr>
            <a:lvl1pPr>
              <a:spcBef>
                <a:spcPts val="73"/>
              </a:spcBef>
              <a:defRPr sz="1400" b="1" i="0">
                <a:solidFill>
                  <a:srgbClr val="666666"/>
                </a:solidFill>
                <a:effectLst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25" name="object 60">
            <a:extLst>
              <a:ext uri="{FF2B5EF4-FFF2-40B4-BE49-F238E27FC236}">
                <a16:creationId xmlns:a16="http://schemas.microsoft.com/office/drawing/2014/main" id="{209EC5EE-6561-4AC3-E228-2CB499E5EDFF}"/>
              </a:ext>
            </a:extLst>
          </p:cNvPr>
          <p:cNvSpPr txBox="1"/>
          <p:nvPr/>
        </p:nvSpPr>
        <p:spPr>
          <a:xfrm>
            <a:off x="5539710" y="6669632"/>
            <a:ext cx="1112837" cy="15515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940" b="1" spc="6" dirty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www.mintic.gov.co</a:t>
            </a:r>
            <a:endParaRPr sz="94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4201A94-7FBE-ECC9-4C48-9F3FDEE5B1C1}"/>
              </a:ext>
            </a:extLst>
          </p:cNvPr>
          <p:cNvSpPr txBox="1"/>
          <p:nvPr/>
        </p:nvSpPr>
        <p:spPr>
          <a:xfrm>
            <a:off x="5539710" y="6438800"/>
            <a:ext cx="677278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900" b="0" i="0" u="none" strike="noStrike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*DANE. Grupo Táctico de Infraestructura de Datos del Estado. 2023.</a:t>
            </a:r>
            <a:r>
              <a:rPr lang="en-US" sz="900" b="0" i="0" u="none" strike="noStrike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900" b="0" i="0" u="none" strike="noStrike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Mesas de estandarización de conceptos</a:t>
            </a:r>
            <a:r>
              <a:rPr lang="en-US" sz="900" b="0" i="0" u="none" strike="noStrike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. </a:t>
            </a:r>
            <a:endParaRPr lang="es-ES" sz="900" dirty="0">
              <a:solidFill>
                <a:srgbClr val="FF0000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979CE3B-3F74-24AB-4BE4-4CC8E5DF84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615011"/>
              </p:ext>
            </p:extLst>
          </p:nvPr>
        </p:nvGraphicFramePr>
        <p:xfrm>
          <a:off x="3077600" y="1166639"/>
          <a:ext cx="5695122" cy="5144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upo 9">
            <a:extLst>
              <a:ext uri="{FF2B5EF4-FFF2-40B4-BE49-F238E27FC236}">
                <a16:creationId xmlns:a16="http://schemas.microsoft.com/office/drawing/2014/main" id="{4520F658-1FF3-2360-483A-D8BDB14ACBE7}"/>
              </a:ext>
            </a:extLst>
          </p:cNvPr>
          <p:cNvGrpSpPr/>
          <p:nvPr/>
        </p:nvGrpSpPr>
        <p:grpSpPr>
          <a:xfrm>
            <a:off x="1849922" y="1127444"/>
            <a:ext cx="581025" cy="676275"/>
            <a:chOff x="9383368" y="638337"/>
            <a:chExt cx="581025" cy="676275"/>
          </a:xfrm>
        </p:grpSpPr>
        <p:pic>
          <p:nvPicPr>
            <p:cNvPr id="11" name="Gráfico 16" descr="Niño con pelo corto">
              <a:extLst>
                <a:ext uri="{FF2B5EF4-FFF2-40B4-BE49-F238E27FC236}">
                  <a16:creationId xmlns:a16="http://schemas.microsoft.com/office/drawing/2014/main" id="{0AB05FFC-8227-8DC9-0575-1C84F7123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383368" y="638337"/>
              <a:ext cx="581025" cy="676275"/>
            </a:xfrm>
            <a:prstGeom prst="rect">
              <a:avLst/>
            </a:prstGeom>
          </p:spPr>
        </p:pic>
        <p:pic>
          <p:nvPicPr>
            <p:cNvPr id="12" name="Gráfico 18" descr="Cara feliz sin un diente">
              <a:extLst>
                <a:ext uri="{FF2B5EF4-FFF2-40B4-BE49-F238E27FC236}">
                  <a16:creationId xmlns:a16="http://schemas.microsoft.com/office/drawing/2014/main" id="{BE399172-06CF-C9DC-B383-F621752F9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586912" y="865216"/>
              <a:ext cx="314325" cy="352425"/>
            </a:xfrm>
            <a:prstGeom prst="rect">
              <a:avLst/>
            </a:prstGeom>
          </p:spPr>
        </p:pic>
      </p:grpSp>
      <p:sp>
        <p:nvSpPr>
          <p:cNvPr id="13" name="Bocadillo: rectángulo con esquinas redondeadas 12">
            <a:extLst>
              <a:ext uri="{FF2B5EF4-FFF2-40B4-BE49-F238E27FC236}">
                <a16:creationId xmlns:a16="http://schemas.microsoft.com/office/drawing/2014/main" id="{121797EF-C5AF-64AA-5C6A-D9A8ADF25055}"/>
              </a:ext>
            </a:extLst>
          </p:cNvPr>
          <p:cNvSpPr/>
          <p:nvPr/>
        </p:nvSpPr>
        <p:spPr>
          <a:xfrm>
            <a:off x="2741687" y="378248"/>
            <a:ext cx="8151600" cy="976075"/>
          </a:xfrm>
          <a:prstGeom prst="wedgeRoundRectCallout">
            <a:avLst>
              <a:gd name="adj1" fmla="val -52532"/>
              <a:gd name="adj2" fmla="val 41325"/>
              <a:gd name="adj3" fmla="val 16667"/>
            </a:avLst>
          </a:prstGeom>
          <a:solidFill>
            <a:srgbClr val="FFCC0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800" b="1" spc="30" dirty="0">
                <a:solidFill>
                  <a:schemeClr val="tx1"/>
                </a:solidFill>
                <a:latin typeface="+mj-lt"/>
              </a:rPr>
              <a:t>¿Por qué es importante para los Datos Básicos,  definir los datos maestros y de referencia en nuestros sectores?</a:t>
            </a:r>
            <a:endParaRPr lang="es-CO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2FBE230D-49FE-4AA7-02B9-1270062AAA95}"/>
              </a:ext>
            </a:extLst>
          </p:cNvPr>
          <p:cNvSpPr txBox="1"/>
          <p:nvPr/>
        </p:nvSpPr>
        <p:spPr>
          <a:xfrm>
            <a:off x="8492796" y="1962097"/>
            <a:ext cx="2920179" cy="3253810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>
            <a:defPPr>
              <a:defRPr lang="es-CO"/>
            </a:defPPr>
            <a:lvl1pPr>
              <a:spcBef>
                <a:spcPts val="73"/>
              </a:spcBef>
              <a:defRPr sz="1400" b="1" i="0">
                <a:solidFill>
                  <a:srgbClr val="666666"/>
                </a:solidFill>
                <a:effectLst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algn="just"/>
            <a:r>
              <a:rPr lang="es-ES" i="0" u="none" strike="noStrike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Datos básicos: </a:t>
            </a:r>
            <a:r>
              <a:rPr lang="es-ES" b="0" i="0" u="none" strike="noStrike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Datos transversales gestionados como única fuente de verdad para la ejecución de los procesos en organizaciones públicas y privadas y que son utilizados para el diseño de programas sociales, la investigación y el desarrollo social, económico y cultural; están constituidos principalmente, por los datos maestros, de referencia y abiertos.</a:t>
            </a:r>
            <a:r>
              <a:rPr lang="es-ES" b="0" i="0" u="none" strike="noStrike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*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​</a:t>
            </a:r>
            <a:endParaRPr dirty="0"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186A33CC-FC85-01FD-050C-D468EB9F86E9}"/>
              </a:ext>
            </a:extLst>
          </p:cNvPr>
          <p:cNvSpPr txBox="1"/>
          <p:nvPr/>
        </p:nvSpPr>
        <p:spPr>
          <a:xfrm>
            <a:off x="680344" y="2792897"/>
            <a:ext cx="2920179" cy="217659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>
            <a:defPPr>
              <a:defRPr lang="es-CO"/>
            </a:defPPr>
            <a:lvl1pPr>
              <a:spcBef>
                <a:spcPts val="73"/>
              </a:spcBef>
              <a:defRPr sz="1400" b="1" i="0">
                <a:solidFill>
                  <a:srgbClr val="666666"/>
                </a:solidFill>
                <a:effectLst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algn="just"/>
            <a:r>
              <a:rPr lang="es-ES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Importancia de la identificación  de datos Maestros y de Referencia: </a:t>
            </a:r>
            <a:r>
              <a:rPr lang="es-E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 partir de la identificación de los datos Maestros y de referencia en los sectores, se construirá un modelo de gestión que será la base para el programa de Datos Básicos del </a:t>
            </a:r>
            <a:r>
              <a:rPr lang="es-ES" b="0" dirty="0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s-E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stado colombiano.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287295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ipse 22">
            <a:extLst>
              <a:ext uri="{FF2B5EF4-FFF2-40B4-BE49-F238E27FC236}">
                <a16:creationId xmlns:a16="http://schemas.microsoft.com/office/drawing/2014/main" id="{73903C7D-F37B-C23C-D3C1-A19186D64D14}"/>
              </a:ext>
            </a:extLst>
          </p:cNvPr>
          <p:cNvSpPr/>
          <p:nvPr/>
        </p:nvSpPr>
        <p:spPr>
          <a:xfrm>
            <a:off x="6030948" y="2821075"/>
            <a:ext cx="4290391" cy="3739170"/>
          </a:xfrm>
          <a:prstGeom prst="ellipse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35C3168C-A376-2D31-34F5-EFA6C551033E}"/>
              </a:ext>
            </a:extLst>
          </p:cNvPr>
          <p:cNvSpPr/>
          <p:nvPr/>
        </p:nvSpPr>
        <p:spPr>
          <a:xfrm>
            <a:off x="738340" y="1918253"/>
            <a:ext cx="4761312" cy="4262147"/>
          </a:xfrm>
          <a:prstGeom prst="ellipse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D5E49F-E61A-708B-AE64-3779BE8B7599}"/>
              </a:ext>
            </a:extLst>
          </p:cNvPr>
          <p:cNvSpPr txBox="1"/>
          <p:nvPr/>
        </p:nvSpPr>
        <p:spPr>
          <a:xfrm>
            <a:off x="3118996" y="788817"/>
            <a:ext cx="97424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>
              <a:defRPr sz="4800" b="1" spc="30">
                <a:solidFill>
                  <a:srgbClr val="E8A043"/>
                </a:solidFill>
                <a:latin typeface="+mj-lt"/>
              </a:defRPr>
            </a:lvl1pPr>
          </a:lstStyle>
          <a:p>
            <a:r>
              <a:rPr lang="es-419" dirty="0"/>
              <a:t>Tipos de datos</a:t>
            </a:r>
            <a:endParaRPr lang="es-CO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B4598A2E-D265-6D0D-0819-631096E2F549}"/>
              </a:ext>
            </a:extLst>
          </p:cNvPr>
          <p:cNvGrpSpPr/>
          <p:nvPr/>
        </p:nvGrpSpPr>
        <p:grpSpPr>
          <a:xfrm>
            <a:off x="7855174" y="359473"/>
            <a:ext cx="2926744" cy="2597702"/>
            <a:chOff x="7910103" y="644177"/>
            <a:chExt cx="2858229" cy="2536890"/>
          </a:xfrm>
        </p:grpSpPr>
        <p:pic>
          <p:nvPicPr>
            <p:cNvPr id="16" name="Gráfico 15" descr="Un bocadillo en forma de nube">
              <a:extLst>
                <a:ext uri="{FF2B5EF4-FFF2-40B4-BE49-F238E27FC236}">
                  <a16:creationId xmlns:a16="http://schemas.microsoft.com/office/drawing/2014/main" id="{7773F5A3-550D-2B1B-D42F-817E8212D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7910103" y="644177"/>
              <a:ext cx="2858229" cy="2536890"/>
            </a:xfrm>
            <a:prstGeom prst="rect">
              <a:avLst/>
            </a:prstGeom>
          </p:spPr>
        </p:pic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55477A64-3B65-2D5B-F654-B5D057D3DFC8}"/>
                </a:ext>
              </a:extLst>
            </p:cNvPr>
            <p:cNvSpPr txBox="1"/>
            <p:nvPr/>
          </p:nvSpPr>
          <p:spPr>
            <a:xfrm>
              <a:off x="8350999" y="1317196"/>
              <a:ext cx="2115713" cy="721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latin typeface="Verdana" panose="020B0604030504040204" pitchFamily="34" charset="0"/>
                  <a:ea typeface="Verdana" panose="020B0604030504040204" pitchFamily="34" charset="0"/>
                </a:rPr>
                <a:t>¿Qué es Datos Maestros y Datos de Referencia?</a:t>
              </a: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6A4761D2-690C-C670-F045-3402151C00F4}"/>
              </a:ext>
            </a:extLst>
          </p:cNvPr>
          <p:cNvSpPr txBox="1"/>
          <p:nvPr/>
        </p:nvSpPr>
        <p:spPr>
          <a:xfrm>
            <a:off x="1526450" y="2762391"/>
            <a:ext cx="339828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Conjunto de datos centrales, esenciales y transversales en una organización definido y establecido como única fuente de verdad. Puede ser compartido por diferentes sistemas de información de la organización y en ocasiones por fuera de la misma.  </a:t>
            </a:r>
            <a:endParaRPr lang="es-C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2E8868A-5C18-E12C-145B-C9B1A6963D3B}"/>
              </a:ext>
            </a:extLst>
          </p:cNvPr>
          <p:cNvSpPr txBox="1"/>
          <p:nvPr/>
        </p:nvSpPr>
        <p:spPr>
          <a:xfrm>
            <a:off x="2227052" y="2212006"/>
            <a:ext cx="22455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>
              <a:defRPr sz="1600" b="0" i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s-MX" b="1" dirty="0">
                <a:solidFill>
                  <a:schemeClr val="tx1"/>
                </a:solidFill>
              </a:rPr>
              <a:t>Datos maestros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31B2C91-4ED8-DCBC-B404-24C5B15B4F74}"/>
              </a:ext>
            </a:extLst>
          </p:cNvPr>
          <p:cNvSpPr txBox="1"/>
          <p:nvPr/>
        </p:nvSpPr>
        <p:spPr>
          <a:xfrm>
            <a:off x="6609128" y="3957621"/>
            <a:ext cx="339502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>
              <a:defRPr sz="1600" b="0" i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s-MX" dirty="0"/>
              <a:t>Conjunto de datos proveniente de estándares internos o externos que permite la clasificación, la caracterización y la categorización de datos en la organización. Generalmente hace parte de los datos maestros.</a:t>
            </a:r>
            <a:endParaRPr lang="es-CO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2B016D9-F97D-CA9F-B1FB-5C86E02868B6}"/>
              </a:ext>
            </a:extLst>
          </p:cNvPr>
          <p:cNvSpPr txBox="1"/>
          <p:nvPr/>
        </p:nvSpPr>
        <p:spPr>
          <a:xfrm>
            <a:off x="7031487" y="3575054"/>
            <a:ext cx="28127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>
              <a:defRPr sz="1600" b="0" i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s-MX" b="1" dirty="0">
                <a:solidFill>
                  <a:schemeClr val="tx1"/>
                </a:solidFill>
              </a:rPr>
              <a:t>Datos de referencia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5" name="Gráfico 4" descr="Hombre con sudadera con capucha">
            <a:extLst>
              <a:ext uri="{FF2B5EF4-FFF2-40B4-BE49-F238E27FC236}">
                <a16:creationId xmlns:a16="http://schemas.microsoft.com/office/drawing/2014/main" id="{651732BB-4A6E-6CF5-0F52-5F66DFBCA3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04444" y="2562225"/>
            <a:ext cx="128587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81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cadillo: rectángulo con esquinas redondeadas 22">
            <a:extLst>
              <a:ext uri="{FF2B5EF4-FFF2-40B4-BE49-F238E27FC236}">
                <a16:creationId xmlns:a16="http://schemas.microsoft.com/office/drawing/2014/main" id="{121797EF-C5AF-64AA-5C6A-D9A8ADF25055}"/>
              </a:ext>
            </a:extLst>
          </p:cNvPr>
          <p:cNvSpPr/>
          <p:nvPr/>
        </p:nvSpPr>
        <p:spPr>
          <a:xfrm>
            <a:off x="2430536" y="1712054"/>
            <a:ext cx="7828497" cy="976075"/>
          </a:xfrm>
          <a:prstGeom prst="wedgeRoundRectCallout">
            <a:avLst>
              <a:gd name="adj1" fmla="val -52532"/>
              <a:gd name="adj2" fmla="val 41325"/>
              <a:gd name="adj3" fmla="val 16667"/>
            </a:avLst>
          </a:prstGeom>
          <a:solidFill>
            <a:srgbClr val="FFCC0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">
                <a:solidFill>
                  <a:schemeClr val="tx1"/>
                </a:solidFill>
                <a:latin typeface="Verdana"/>
                <a:ea typeface="Verdana"/>
              </a:rPr>
              <a:t>Tiene como objetivo establecer una gobernanza y solución tecnológica para la gestión y distribución de datos por dominios temáticos</a:t>
            </a:r>
            <a:endParaRPr lang="es">
              <a:solidFill>
                <a:schemeClr val="tx1"/>
              </a:solidFill>
              <a:latin typeface="Verdana"/>
              <a:ea typeface="Verdana"/>
              <a:cs typeface="Helvetica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94B6B77-2F78-7805-D588-0169C1A6CD7F}"/>
              </a:ext>
            </a:extLst>
          </p:cNvPr>
          <p:cNvSpPr/>
          <p:nvPr/>
        </p:nvSpPr>
        <p:spPr>
          <a:xfrm>
            <a:off x="2809301" y="3108957"/>
            <a:ext cx="8572500" cy="1133475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1200" b="0" i="0" dirty="0">
                <a:solidFill>
                  <a:srgbClr val="000000"/>
                </a:solidFill>
                <a:effectLst/>
                <a:latin typeface="Verdana"/>
                <a:ea typeface="Verdana"/>
              </a:rPr>
              <a:t>Se garantizará la disponibilidad de datos básicos para el diseño de programas sociales, la investigación y el desarrollo social, económico y cultural. </a:t>
            </a:r>
            <a:r>
              <a:rPr lang="es-MX" sz="1200" b="1" i="0" dirty="0">
                <a:solidFill>
                  <a:srgbClr val="000000"/>
                </a:solidFill>
                <a:effectLst/>
                <a:latin typeface="Verdana"/>
                <a:ea typeface="Verdana"/>
              </a:rPr>
              <a:t>El Gobierno Nacional diseñará e implementará el programa de datos básicos</a:t>
            </a:r>
            <a:r>
              <a:rPr lang="es-MX" sz="1200" b="0" i="0" dirty="0">
                <a:solidFill>
                  <a:srgbClr val="000000"/>
                </a:solidFill>
                <a:effectLst/>
                <a:latin typeface="Verdana"/>
                <a:ea typeface="Verdana"/>
              </a:rPr>
              <a:t>, y para ello: (i) designará la entidad encargada de su operación y gestión; (ii) determinará la normativa que se requiera para su </a:t>
            </a:r>
            <a:r>
              <a:rPr lang="es-MX" sz="1200" b="1" i="0" dirty="0">
                <a:solidFill>
                  <a:srgbClr val="000000"/>
                </a:solidFill>
                <a:effectLst/>
                <a:latin typeface="Verdana"/>
                <a:ea typeface="Verdana"/>
              </a:rPr>
              <a:t>gobernanza; e (iii) implementará la solución tecnológica que garantice su adecuada gestión.</a:t>
            </a:r>
            <a:endParaRPr lang="es-CO" sz="1200" b="1" dirty="0">
              <a:solidFill>
                <a:schemeClr val="tx1"/>
              </a:solidFill>
              <a:latin typeface="Verdana"/>
              <a:ea typeface="Verdana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055BE20-53BB-7653-C521-A09DF2F0A971}"/>
              </a:ext>
            </a:extLst>
          </p:cNvPr>
          <p:cNvSpPr/>
          <p:nvPr/>
        </p:nvSpPr>
        <p:spPr>
          <a:xfrm>
            <a:off x="787246" y="3108957"/>
            <a:ext cx="2025015" cy="1133475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 Nacional de Desarrollo</a:t>
            </a:r>
          </a:p>
          <a:p>
            <a:pPr algn="ctr"/>
            <a:r>
              <a:rPr lang="es-CO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(2022-2026)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804163B-D6D9-39EB-BC51-10514A7FA032}"/>
              </a:ext>
            </a:extLst>
          </p:cNvPr>
          <p:cNvSpPr txBox="1"/>
          <p:nvPr/>
        </p:nvSpPr>
        <p:spPr>
          <a:xfrm>
            <a:off x="419100" y="977842"/>
            <a:ext cx="1133076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s-CO" sz="2400" b="1" dirty="0">
                <a:latin typeface="Verdana"/>
                <a:ea typeface="Verdana"/>
              </a:rPr>
              <a:t>¿Qué entendemos por el programa de datos básicos?</a:t>
            </a:r>
            <a:endParaRPr lang="es-CO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D115980A-99F3-605D-E827-92D432C3C069}"/>
              </a:ext>
            </a:extLst>
          </p:cNvPr>
          <p:cNvSpPr/>
          <p:nvPr/>
        </p:nvSpPr>
        <p:spPr>
          <a:xfrm>
            <a:off x="1556106" y="4166348"/>
            <a:ext cx="145437" cy="1454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 dirty="0"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4520F658-1FF3-2360-483A-D8BDB14ACBE7}"/>
              </a:ext>
            </a:extLst>
          </p:cNvPr>
          <p:cNvGrpSpPr/>
          <p:nvPr/>
        </p:nvGrpSpPr>
        <p:grpSpPr>
          <a:xfrm>
            <a:off x="1590577" y="1699035"/>
            <a:ext cx="581025" cy="676275"/>
            <a:chOff x="9383368" y="638337"/>
            <a:chExt cx="581025" cy="676275"/>
          </a:xfrm>
        </p:grpSpPr>
        <p:pic>
          <p:nvPicPr>
            <p:cNvPr id="17" name="Gráfico 16" descr="Niño con pelo corto">
              <a:extLst>
                <a:ext uri="{FF2B5EF4-FFF2-40B4-BE49-F238E27FC236}">
                  <a16:creationId xmlns:a16="http://schemas.microsoft.com/office/drawing/2014/main" id="{0AB05FFC-8227-8DC9-0575-1C84F7123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83368" y="638337"/>
              <a:ext cx="581025" cy="676275"/>
            </a:xfrm>
            <a:prstGeom prst="rect">
              <a:avLst/>
            </a:prstGeom>
          </p:spPr>
        </p:pic>
        <p:pic>
          <p:nvPicPr>
            <p:cNvPr id="19" name="Gráfico 18" descr="Cara feliz sin un diente">
              <a:extLst>
                <a:ext uri="{FF2B5EF4-FFF2-40B4-BE49-F238E27FC236}">
                  <a16:creationId xmlns:a16="http://schemas.microsoft.com/office/drawing/2014/main" id="{BE399172-06CF-C9DC-B383-F621752F9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586912" y="865216"/>
              <a:ext cx="314325" cy="352425"/>
            </a:xfrm>
            <a:prstGeom prst="rect">
              <a:avLst/>
            </a:prstGeom>
          </p:spPr>
        </p:pic>
      </p:grpSp>
      <p:sp>
        <p:nvSpPr>
          <p:cNvPr id="22" name="Rectángulo 15">
            <a:extLst>
              <a:ext uri="{FF2B5EF4-FFF2-40B4-BE49-F238E27FC236}">
                <a16:creationId xmlns:a16="http://schemas.microsoft.com/office/drawing/2014/main" id="{80CB9B92-361A-D38D-2BFE-352D60952110}"/>
              </a:ext>
            </a:extLst>
          </p:cNvPr>
          <p:cNvSpPr/>
          <p:nvPr/>
        </p:nvSpPr>
        <p:spPr>
          <a:xfrm>
            <a:off x="787245" y="4678860"/>
            <a:ext cx="2025015" cy="1133475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CO" sz="1200" dirty="0">
                <a:solidFill>
                  <a:schemeClr val="tx1"/>
                </a:solidFill>
                <a:latin typeface="Verdana"/>
                <a:ea typeface="Verdana"/>
              </a:rPr>
              <a:t>Beneficios</a:t>
            </a:r>
            <a:endParaRPr lang="es-CO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Rectángulo 7">
            <a:extLst>
              <a:ext uri="{FF2B5EF4-FFF2-40B4-BE49-F238E27FC236}">
                <a16:creationId xmlns:a16="http://schemas.microsoft.com/office/drawing/2014/main" id="{30289B18-9F8B-B477-B4ED-951ACFF75C6E}"/>
              </a:ext>
            </a:extLst>
          </p:cNvPr>
          <p:cNvSpPr/>
          <p:nvPr/>
        </p:nvSpPr>
        <p:spPr>
          <a:xfrm>
            <a:off x="2809300" y="4678860"/>
            <a:ext cx="8572500" cy="1133475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indent="-171450">
              <a:buFont typeface="Arial"/>
              <a:buChar char="•"/>
            </a:pPr>
            <a:r>
              <a:rPr lang="es-MX" sz="1200" dirty="0">
                <a:solidFill>
                  <a:schemeClr val="tx1"/>
                </a:solidFill>
                <a:latin typeface="Verdana"/>
                <a:ea typeface="Verdana"/>
              </a:rPr>
              <a:t>Menos redundancia y errores en los datos del Estado.</a:t>
            </a:r>
            <a:endParaRPr lang="en-US" dirty="0">
              <a:solidFill>
                <a:schemeClr val="tx1"/>
              </a:solidFill>
              <a:cs typeface="Helvetica"/>
            </a:endParaRPr>
          </a:p>
          <a:p>
            <a:pPr marL="171450" indent="-171450">
              <a:buFont typeface="Arial"/>
              <a:buChar char="•"/>
            </a:pPr>
            <a:r>
              <a:rPr lang="es-MX" sz="1200" dirty="0">
                <a:solidFill>
                  <a:schemeClr val="tx1"/>
                </a:solidFill>
                <a:latin typeface="Verdana"/>
                <a:ea typeface="Verdana"/>
              </a:rPr>
              <a:t>Acelerar servicios ciudadanos digitales del Estado.</a:t>
            </a:r>
          </a:p>
          <a:p>
            <a:pPr marL="171450" indent="-171450">
              <a:buFont typeface="Arial"/>
              <a:buChar char="•"/>
            </a:pPr>
            <a:r>
              <a:rPr lang="es-MX" sz="1200" dirty="0">
                <a:solidFill>
                  <a:schemeClr val="tx1"/>
                </a:solidFill>
                <a:latin typeface="Verdana"/>
                <a:ea typeface="Verdana"/>
              </a:rPr>
              <a:t>Reducir los costos administrativos y ahorro en servicios tecnológicos.</a:t>
            </a:r>
          </a:p>
          <a:p>
            <a:pPr marL="171450" indent="-171450">
              <a:buFont typeface="Arial"/>
              <a:buChar char="•"/>
            </a:pPr>
            <a:r>
              <a:rPr lang="es-MX" sz="1200" dirty="0">
                <a:solidFill>
                  <a:schemeClr val="tx1"/>
                </a:solidFill>
                <a:latin typeface="Verdana"/>
                <a:ea typeface="Verdana"/>
              </a:rPr>
              <a:t>Disponibilidad de datos desde una fuente única.</a:t>
            </a:r>
          </a:p>
        </p:txBody>
      </p:sp>
    </p:spTree>
    <p:extLst>
      <p:ext uri="{BB962C8B-B14F-4D97-AF65-F5344CB8AC3E}">
        <p14:creationId xmlns:p14="http://schemas.microsoft.com/office/powerpoint/2010/main" val="3194748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C6ABFE80-51F8-DFB5-2161-323C90588CAE}"/>
              </a:ext>
            </a:extLst>
          </p:cNvPr>
          <p:cNvSpPr txBox="1"/>
          <p:nvPr/>
        </p:nvSpPr>
        <p:spPr>
          <a:xfrm>
            <a:off x="6191691" y="1208342"/>
            <a:ext cx="45731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800" b="1" spc="30" dirty="0">
                <a:solidFill>
                  <a:srgbClr val="E8A043"/>
                </a:solidFill>
                <a:latin typeface="+mj-lt"/>
              </a:rPr>
              <a:t>Objetivos</a:t>
            </a:r>
            <a:endParaRPr lang="es-CO" sz="4800" dirty="0">
              <a:solidFill>
                <a:srgbClr val="E8A043"/>
              </a:solidFill>
              <a:latin typeface="+mj-lt"/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0A301E6E-A396-329B-B558-0C7EB3F74DEA}"/>
              </a:ext>
            </a:extLst>
          </p:cNvPr>
          <p:cNvSpPr txBox="1"/>
          <p:nvPr/>
        </p:nvSpPr>
        <p:spPr>
          <a:xfrm>
            <a:off x="5099252" y="1885505"/>
            <a:ext cx="6174658" cy="2468980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>
            <a:defPPr>
              <a:defRPr lang="es-CO"/>
            </a:defPPr>
            <a:lvl1pPr>
              <a:spcBef>
                <a:spcPts val="73"/>
              </a:spcBef>
              <a:defRPr sz="1400" b="1" i="0">
                <a:solidFill>
                  <a:srgbClr val="666666"/>
                </a:solidFill>
                <a:effectLst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Identificar los datos Maestros, y de Referencia de las Entidades públicas, con el fin de elaborar el primer catálogo  para  Colombia con este tipo de datos.</a:t>
            </a:r>
          </a:p>
          <a:p>
            <a:pPr algn="just"/>
            <a:endParaRPr lang="es-ES" dirty="0">
              <a:solidFill>
                <a:schemeClr val="tx1"/>
              </a:solidFill>
            </a:endParaRPr>
          </a:p>
          <a:p>
            <a:pPr algn="just"/>
            <a:endParaRPr lang="es-ES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Mapear Iniciativas y recursos de analítica de datos e Identificar áreas de analítica en las entidades.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5" name="object 60">
            <a:extLst>
              <a:ext uri="{FF2B5EF4-FFF2-40B4-BE49-F238E27FC236}">
                <a16:creationId xmlns:a16="http://schemas.microsoft.com/office/drawing/2014/main" id="{860F8932-1B34-A639-0D2E-546419D24952}"/>
              </a:ext>
            </a:extLst>
          </p:cNvPr>
          <p:cNvSpPr txBox="1"/>
          <p:nvPr/>
        </p:nvSpPr>
        <p:spPr>
          <a:xfrm>
            <a:off x="5539710" y="6669632"/>
            <a:ext cx="1112837" cy="15515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940" b="1" spc="6" dirty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www.mintic.gov.co</a:t>
            </a:r>
            <a:endParaRPr sz="94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Gráfico 6" descr="Hombre sosteniendo un letrero">
            <a:extLst>
              <a:ext uri="{FF2B5EF4-FFF2-40B4-BE49-F238E27FC236}">
                <a16:creationId xmlns:a16="http://schemas.microsoft.com/office/drawing/2014/main" id="{C8B354A5-7AF9-3E27-A3C0-DF8A7D33C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8090" y="2398913"/>
            <a:ext cx="1720031" cy="2839062"/>
          </a:xfrm>
          <a:prstGeom prst="rect">
            <a:avLst/>
          </a:prstGeom>
        </p:spPr>
      </p:pic>
      <p:pic>
        <p:nvPicPr>
          <p:cNvPr id="10" name="Gráfico 9" descr="Bocadillo de pensamiento contorno">
            <a:extLst>
              <a:ext uri="{FF2B5EF4-FFF2-40B4-BE49-F238E27FC236}">
                <a16:creationId xmlns:a16="http://schemas.microsoft.com/office/drawing/2014/main" id="{8499C7B2-08D9-6F29-3CF5-1FFE7C2968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70147" y="156534"/>
            <a:ext cx="3680053" cy="275426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B375D34-4DC0-CEC4-2CF9-46197229BB84}"/>
              </a:ext>
            </a:extLst>
          </p:cNvPr>
          <p:cNvSpPr txBox="1"/>
          <p:nvPr/>
        </p:nvSpPr>
        <p:spPr>
          <a:xfrm>
            <a:off x="2745911" y="795000"/>
            <a:ext cx="18898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s-ES" dirty="0"/>
              <a:t>¿Qué se quiere con este formato?</a:t>
            </a:r>
          </a:p>
        </p:txBody>
      </p:sp>
    </p:spTree>
    <p:extLst>
      <p:ext uri="{BB962C8B-B14F-4D97-AF65-F5344CB8AC3E}">
        <p14:creationId xmlns:p14="http://schemas.microsoft.com/office/powerpoint/2010/main" val="2250394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4D9A6-993F-172B-801D-E985B8A31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59567823-B10D-2388-6FFE-CF75A5F380CB}"/>
              </a:ext>
            </a:extLst>
          </p:cNvPr>
          <p:cNvSpPr txBox="1"/>
          <p:nvPr/>
        </p:nvSpPr>
        <p:spPr>
          <a:xfrm>
            <a:off x="3100466" y="76392"/>
            <a:ext cx="673754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800" b="1" spc="30" dirty="0">
                <a:solidFill>
                  <a:srgbClr val="E8A043"/>
                </a:solidFill>
                <a:latin typeface="+mj-lt"/>
              </a:rPr>
              <a:t>Portal infraestructura de Datos-Mintic </a:t>
            </a:r>
            <a:endParaRPr lang="es-CO" sz="4800" dirty="0">
              <a:solidFill>
                <a:srgbClr val="E8A043"/>
              </a:solidFill>
              <a:latin typeface="+mj-lt"/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0D7F58BC-1DFA-25E1-EB7B-D820A527FE8A}"/>
              </a:ext>
            </a:extLst>
          </p:cNvPr>
          <p:cNvSpPr txBox="1"/>
          <p:nvPr/>
        </p:nvSpPr>
        <p:spPr>
          <a:xfrm>
            <a:off x="1050602" y="2459412"/>
            <a:ext cx="8029157" cy="224776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>
            <a:defPPr>
              <a:defRPr lang="es-CO"/>
            </a:defPPr>
            <a:lvl1pPr>
              <a:spcBef>
                <a:spcPts val="73"/>
              </a:spcBef>
              <a:defRPr sz="1400" b="1" i="0">
                <a:solidFill>
                  <a:srgbClr val="666666"/>
                </a:solidFill>
                <a:effectLst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https://infraestructuradatos.gov.co/798/w3-multipropertyvalues-379032-379042.html 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object 60">
            <a:extLst>
              <a:ext uri="{FF2B5EF4-FFF2-40B4-BE49-F238E27FC236}">
                <a16:creationId xmlns:a16="http://schemas.microsoft.com/office/drawing/2014/main" id="{459A8F2E-73B6-B844-C582-3D9DE168D61F}"/>
              </a:ext>
            </a:extLst>
          </p:cNvPr>
          <p:cNvSpPr txBox="1"/>
          <p:nvPr/>
        </p:nvSpPr>
        <p:spPr>
          <a:xfrm>
            <a:off x="5539710" y="6669632"/>
            <a:ext cx="1112837" cy="15515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940" b="1" spc="6" dirty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www.mintic.gov.co</a:t>
            </a:r>
            <a:endParaRPr sz="94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Gráfico 9" descr="Bocadillo de pensamiento contorno">
            <a:extLst>
              <a:ext uri="{FF2B5EF4-FFF2-40B4-BE49-F238E27FC236}">
                <a16:creationId xmlns:a16="http://schemas.microsoft.com/office/drawing/2014/main" id="{F2D7C556-3B2E-D38B-1917-590A65F9C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430988" y="437778"/>
            <a:ext cx="3680053" cy="275426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9B4A0A2-EDD3-9E25-C718-9B9DA6FA521A}"/>
              </a:ext>
            </a:extLst>
          </p:cNvPr>
          <p:cNvSpPr txBox="1"/>
          <p:nvPr/>
        </p:nvSpPr>
        <p:spPr>
          <a:xfrm>
            <a:off x="9582979" y="1042827"/>
            <a:ext cx="1889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s-ES" dirty="0"/>
              <a:t>¿Dónde se encuentra publicado el formato ?</a:t>
            </a:r>
          </a:p>
        </p:txBody>
      </p:sp>
      <p:pic>
        <p:nvPicPr>
          <p:cNvPr id="3" name="Gráfico 2" descr="Hombre controlador de retención">
            <a:extLst>
              <a:ext uri="{FF2B5EF4-FFF2-40B4-BE49-F238E27FC236}">
                <a16:creationId xmlns:a16="http://schemas.microsoft.com/office/drawing/2014/main" id="{B82B03B2-C1C5-3DBC-F53C-0B097972BC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27922" y="2994167"/>
            <a:ext cx="1276350" cy="18669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12B539B-8CAA-CC47-70E0-7A7861777F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1548" y="2759076"/>
            <a:ext cx="4958494" cy="303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23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A3361-A87F-8677-9305-CDEA79270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2736E0A9-F698-0A5C-66AC-251F8DF324B3}"/>
              </a:ext>
            </a:extLst>
          </p:cNvPr>
          <p:cNvSpPr txBox="1"/>
          <p:nvPr/>
        </p:nvSpPr>
        <p:spPr>
          <a:xfrm>
            <a:off x="3613237" y="340112"/>
            <a:ext cx="74489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800" b="1" spc="30" dirty="0">
                <a:solidFill>
                  <a:srgbClr val="E8A043"/>
                </a:solidFill>
                <a:latin typeface="+mj-lt"/>
              </a:rPr>
              <a:t>Secciones del Formato</a:t>
            </a:r>
            <a:endParaRPr lang="es-CO" sz="4800" dirty="0">
              <a:solidFill>
                <a:srgbClr val="E8A043"/>
              </a:solidFill>
              <a:latin typeface="+mj-lt"/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27D292E4-49D2-FDD1-15FF-4F00ED0E7AAD}"/>
              </a:ext>
            </a:extLst>
          </p:cNvPr>
          <p:cNvSpPr txBox="1"/>
          <p:nvPr/>
        </p:nvSpPr>
        <p:spPr>
          <a:xfrm>
            <a:off x="4193947" y="1799740"/>
            <a:ext cx="6287505" cy="3718040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>
            <a:defPPr>
              <a:defRPr lang="es-CO"/>
            </a:defPPr>
            <a:lvl1pPr>
              <a:spcBef>
                <a:spcPts val="73"/>
              </a:spcBef>
              <a:defRPr sz="1400" b="1" i="0">
                <a:solidFill>
                  <a:srgbClr val="666666"/>
                </a:solidFill>
                <a:effectLst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</a:rPr>
              <a:t>0-Instrucciones Diligenciamiento: </a:t>
            </a:r>
            <a:r>
              <a:rPr lang="es-ES" sz="1600" b="0" dirty="0">
                <a:solidFill>
                  <a:schemeClr val="tx1"/>
                </a:solidFill>
              </a:rPr>
              <a:t>Hoja del excel que contiene  Iniciativa , Objetivos, Conceptos Generales, A quien va dirigido, Responsable del diligenciamiento, Mas información sobre formato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</a:rPr>
              <a:t>1-PreguntasOrientadoras: </a:t>
            </a:r>
            <a:r>
              <a:rPr lang="es-ES" sz="1600" b="0" dirty="0">
                <a:solidFill>
                  <a:schemeClr val="tx1"/>
                </a:solidFill>
              </a:rPr>
              <a:t>Hoja del excel que contiene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b="0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" sz="1600" b="0" dirty="0">
                <a:solidFill>
                  <a:schemeClr val="tx1"/>
                </a:solidFill>
              </a:rPr>
              <a:t>Contiene preguntas generales de la Entidad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" sz="1600" b="0" dirty="0">
                <a:solidFill>
                  <a:schemeClr val="tx1"/>
                </a:solidFill>
              </a:rPr>
              <a:t>Contiene preguntas orientadoras de anonimización de datos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" sz="1600" b="0" dirty="0">
                <a:solidFill>
                  <a:schemeClr val="tx1"/>
                </a:solidFill>
              </a:rPr>
              <a:t>Contiene las preguntas orientadoras para conocer el estado de los Datos Maestros y Datos de referencia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" sz="1600" b="0" dirty="0">
                <a:solidFill>
                  <a:schemeClr val="tx1"/>
                </a:solidFill>
              </a:rPr>
              <a:t>Contiene preguntas orientadoras asociadas a las áreas de  proyectos y recursos de la analítica de datos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5" name="object 60">
            <a:extLst>
              <a:ext uri="{FF2B5EF4-FFF2-40B4-BE49-F238E27FC236}">
                <a16:creationId xmlns:a16="http://schemas.microsoft.com/office/drawing/2014/main" id="{3276352D-75D9-9024-954E-5042CF42E43A}"/>
              </a:ext>
            </a:extLst>
          </p:cNvPr>
          <p:cNvSpPr txBox="1"/>
          <p:nvPr/>
        </p:nvSpPr>
        <p:spPr>
          <a:xfrm>
            <a:off x="5539710" y="6669632"/>
            <a:ext cx="1112837" cy="15515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940" b="1" spc="6" dirty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www.mintic.gov.co</a:t>
            </a:r>
            <a:endParaRPr sz="94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Gráfico 9" descr="Bocadillo de pensamiento contorno">
            <a:extLst>
              <a:ext uri="{FF2B5EF4-FFF2-40B4-BE49-F238E27FC236}">
                <a16:creationId xmlns:a16="http://schemas.microsoft.com/office/drawing/2014/main" id="{2CCA30EA-7572-9F0D-A8B9-5F4EEDA35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6810" y="1643689"/>
            <a:ext cx="3680053" cy="275426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22F2935-A975-F29A-4A0E-7DB5D113F6DA}"/>
              </a:ext>
            </a:extLst>
          </p:cNvPr>
          <p:cNvSpPr txBox="1"/>
          <p:nvPr/>
        </p:nvSpPr>
        <p:spPr>
          <a:xfrm>
            <a:off x="1382574" y="2282155"/>
            <a:ext cx="18898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s-ES" dirty="0"/>
              <a:t>¿Cómo se diligencia el formato?</a:t>
            </a:r>
          </a:p>
        </p:txBody>
      </p:sp>
      <p:pic>
        <p:nvPicPr>
          <p:cNvPr id="4" name="Gráfico 3" descr="Mujer sosteniendo un portátil">
            <a:extLst>
              <a:ext uri="{FF2B5EF4-FFF2-40B4-BE49-F238E27FC236}">
                <a16:creationId xmlns:a16="http://schemas.microsoft.com/office/drawing/2014/main" id="{9C5110ED-15D6-D1FE-BB91-28C92512F7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9635" y="4251700"/>
            <a:ext cx="17811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64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82B37-8032-846D-C38F-F7AF91FA1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3294A677-0AEC-41F0-9DA2-0CB0E5129A39}"/>
              </a:ext>
            </a:extLst>
          </p:cNvPr>
          <p:cNvSpPr txBox="1"/>
          <p:nvPr/>
        </p:nvSpPr>
        <p:spPr>
          <a:xfrm>
            <a:off x="2469077" y="36645"/>
            <a:ext cx="95174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800" b="1" spc="30" dirty="0">
                <a:solidFill>
                  <a:srgbClr val="E8A043"/>
                </a:solidFill>
                <a:latin typeface="+mj-lt"/>
              </a:rPr>
              <a:t>Secciones del Formato</a:t>
            </a:r>
            <a:endParaRPr lang="es-CO" sz="4800" dirty="0">
              <a:solidFill>
                <a:srgbClr val="E8A043"/>
              </a:solidFill>
              <a:latin typeface="+mj-lt"/>
            </a:endParaRPr>
          </a:p>
        </p:txBody>
      </p:sp>
      <p:sp>
        <p:nvSpPr>
          <p:cNvPr id="25" name="object 60">
            <a:extLst>
              <a:ext uri="{FF2B5EF4-FFF2-40B4-BE49-F238E27FC236}">
                <a16:creationId xmlns:a16="http://schemas.microsoft.com/office/drawing/2014/main" id="{E3D0101C-287D-87C9-3824-ED49D6CDCAAA}"/>
              </a:ext>
            </a:extLst>
          </p:cNvPr>
          <p:cNvSpPr txBox="1"/>
          <p:nvPr/>
        </p:nvSpPr>
        <p:spPr>
          <a:xfrm>
            <a:off x="5539710" y="6669632"/>
            <a:ext cx="1112837" cy="15515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940" b="1" spc="6" dirty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www.mintic.gov.co</a:t>
            </a:r>
            <a:endParaRPr sz="94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44F0BB9-E0DD-6B61-1918-BD05326D2146}"/>
              </a:ext>
            </a:extLst>
          </p:cNvPr>
          <p:cNvSpPr txBox="1"/>
          <p:nvPr/>
        </p:nvSpPr>
        <p:spPr>
          <a:xfrm>
            <a:off x="653498" y="1140001"/>
            <a:ext cx="61374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tx1"/>
                </a:solidFill>
              </a:rPr>
              <a:t>1-PreguntasOrientadoras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8AEB1F3-6C48-F10D-96D9-07108914D78D}"/>
              </a:ext>
            </a:extLst>
          </p:cNvPr>
          <p:cNvSpPr txBox="1"/>
          <p:nvPr/>
        </p:nvSpPr>
        <p:spPr>
          <a:xfrm>
            <a:off x="2521610" y="2235830"/>
            <a:ext cx="71221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es-ES" sz="1600" b="1" dirty="0">
                <a:solidFill>
                  <a:schemeClr val="tx1"/>
                </a:solidFill>
              </a:rPr>
              <a:t>Ejemplo: Preguntas orientadoras generales de la Entidad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C94F49D-E89D-31D7-0525-49AB536C9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08" y="2709837"/>
            <a:ext cx="11857337" cy="334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804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s 4">
      <a:dk1>
        <a:srgbClr val="000000"/>
      </a:dk1>
      <a:lt1>
        <a:srgbClr val="FFFFFF"/>
      </a:lt1>
      <a:dk2>
        <a:srgbClr val="4E4C4C"/>
      </a:dk2>
      <a:lt2>
        <a:srgbClr val="E7E6E6"/>
      </a:lt2>
      <a:accent1>
        <a:srgbClr val="E7A043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s 4">
    <a:dk1>
      <a:srgbClr val="000000"/>
    </a:dk1>
    <a:lt1>
      <a:srgbClr val="FFFFFF"/>
    </a:lt1>
    <a:dk2>
      <a:srgbClr val="4E4C4C"/>
    </a:dk2>
    <a:lt2>
      <a:srgbClr val="E7E6E6"/>
    </a:lt2>
    <a:accent1>
      <a:srgbClr val="E7A043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Personalizados 4">
    <a:dk1>
      <a:srgbClr val="000000"/>
    </a:dk1>
    <a:lt1>
      <a:srgbClr val="FFFFFF"/>
    </a:lt1>
    <a:dk2>
      <a:srgbClr val="4E4C4C"/>
    </a:dk2>
    <a:lt2>
      <a:srgbClr val="E7E6E6"/>
    </a:lt2>
    <a:accent1>
      <a:srgbClr val="E7A043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2154</TotalTime>
  <Words>1156</Words>
  <Application>Microsoft Office PowerPoint</Application>
  <PresentationFormat>Panorámica</PresentationFormat>
  <Paragraphs>110</Paragraphs>
  <Slides>19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</vt:lpstr>
      <vt:lpstr>Calibri</vt:lpstr>
      <vt:lpstr>Helvetica</vt:lpstr>
      <vt:lpstr>Microsoft Sans Serif</vt:lpstr>
      <vt:lpstr>Quattrocento Sans</vt:lpstr>
      <vt:lpstr>Verdana</vt:lpstr>
      <vt:lpstr>Wingdings</vt:lpstr>
      <vt:lpstr>Tema de Office</vt:lpstr>
      <vt:lpstr>Presentación de PowerPoint</vt:lpstr>
      <vt:lpstr> Formato para levantamiento información de proyectos de analítica de Datos, de Datos Maestros, y Datos de Referencia V2.0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Andres Ocampo Saenz</cp:lastModifiedBy>
  <cp:revision>53</cp:revision>
  <dcterms:created xsi:type="dcterms:W3CDTF">2023-05-08T00:34:42Z</dcterms:created>
  <dcterms:modified xsi:type="dcterms:W3CDTF">2024-03-19T19:29:47Z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8da2c01-e402-4fc9-beb9-bac87f3a3b75_Enabled">
    <vt:lpwstr>true</vt:lpwstr>
  </property>
  <property fmtid="{D5CDD505-2E9C-101B-9397-08002B2CF9AE}" pid="3" name="MSIP_Label_f8da2c01-e402-4fc9-beb9-bac87f3a3b75_SetDate">
    <vt:lpwstr>2023-05-25T00:14:14Z</vt:lpwstr>
  </property>
  <property fmtid="{D5CDD505-2E9C-101B-9397-08002B2CF9AE}" pid="4" name="MSIP_Label_f8da2c01-e402-4fc9-beb9-bac87f3a3b75_Method">
    <vt:lpwstr>Privileged</vt:lpwstr>
  </property>
  <property fmtid="{D5CDD505-2E9C-101B-9397-08002B2CF9AE}" pid="5" name="MSIP_Label_f8da2c01-e402-4fc9-beb9-bac87f3a3b75_Name">
    <vt:lpwstr>f8da2c01-e402-4fc9-beb9-bac87f3a3b75</vt:lpwstr>
  </property>
  <property fmtid="{D5CDD505-2E9C-101B-9397-08002B2CF9AE}" pid="6" name="MSIP_Label_f8da2c01-e402-4fc9-beb9-bac87f3a3b75_SiteId">
    <vt:lpwstr>1a0673c6-24e1-476d-bb4d-ba6a91a3c588</vt:lpwstr>
  </property>
  <property fmtid="{D5CDD505-2E9C-101B-9397-08002B2CF9AE}" pid="7" name="MSIP_Label_f8da2c01-e402-4fc9-beb9-bac87f3a3b75_ActionId">
    <vt:lpwstr>c8545aad-46a9-4478-a6ac-00006b88ba9f</vt:lpwstr>
  </property>
  <property fmtid="{D5CDD505-2E9C-101B-9397-08002B2CF9AE}" pid="8" name="MSIP_Label_f8da2c01-e402-4fc9-beb9-bac87f3a3b75_ContentBits">
    <vt:lpwstr>2</vt:lpwstr>
  </property>
  <property fmtid="{D5CDD505-2E9C-101B-9397-08002B2CF9AE}" pid="9" name="ClassificationContentMarkingFooterLocations">
    <vt:lpwstr>Tema de Office:8</vt:lpwstr>
  </property>
</Properties>
</file>